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  <p:sldMasterId id="2147483715" r:id="rId6"/>
    <p:sldMasterId id="2147483730" r:id="rId7"/>
    <p:sldMasterId id="2147483751" r:id="rId8"/>
    <p:sldMasterId id="2147483764" r:id="rId9"/>
    <p:sldMasterId id="2147483777" r:id="rId10"/>
    <p:sldMasterId id="2147483790" r:id="rId11"/>
    <p:sldMasterId id="2147483803" r:id="rId12"/>
  </p:sldMasterIdLst>
  <p:notesMasterIdLst>
    <p:notesMasterId r:id="rId40"/>
  </p:notesMasterIdLst>
  <p:sldIdLst>
    <p:sldId id="257" r:id="rId13"/>
    <p:sldId id="277" r:id="rId14"/>
    <p:sldId id="279" r:id="rId15"/>
    <p:sldId id="258" r:id="rId16"/>
    <p:sldId id="278" r:id="rId17"/>
    <p:sldId id="280" r:id="rId18"/>
    <p:sldId id="301" r:id="rId19"/>
    <p:sldId id="281" r:id="rId20"/>
    <p:sldId id="282" r:id="rId21"/>
    <p:sldId id="283" r:id="rId22"/>
    <p:sldId id="284" r:id="rId23"/>
    <p:sldId id="285" r:id="rId24"/>
    <p:sldId id="294" r:id="rId25"/>
    <p:sldId id="296" r:id="rId26"/>
    <p:sldId id="295" r:id="rId27"/>
    <p:sldId id="286" r:id="rId28"/>
    <p:sldId id="275" r:id="rId29"/>
    <p:sldId id="288" r:id="rId30"/>
    <p:sldId id="289" r:id="rId31"/>
    <p:sldId id="293" r:id="rId32"/>
    <p:sldId id="297" r:id="rId33"/>
    <p:sldId id="298" r:id="rId34"/>
    <p:sldId id="299" r:id="rId35"/>
    <p:sldId id="300" r:id="rId36"/>
    <p:sldId id="276" r:id="rId37"/>
    <p:sldId id="291" r:id="rId38"/>
    <p:sldId id="292" r:id="rId3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6B4"/>
    <a:srgbClr val="A51E23"/>
    <a:srgbClr val="E44D37"/>
    <a:srgbClr val="75151A"/>
    <a:srgbClr val="2F2F2F"/>
    <a:srgbClr val="FAF9ED"/>
    <a:srgbClr val="DCF780"/>
    <a:srgbClr val="95A756"/>
    <a:srgbClr val="C3DA71"/>
    <a:srgbClr val="898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D3191-F2BD-1A46-9515-6249F9194E58}" v="28" dt="2025-08-25T14:14:21.520"/>
    <p1510:client id="{A3A4E368-7036-DF3A-BB4F-4E8F6780B480}" v="16" dt="2025-08-25T14:09:10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383F4-3098-3A4E-9B3B-CDF5B738DE23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374C-8FBE-9348-9473-973977F4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E374C-8FBE-9348-9473-973977F44C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5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9C3150-6119-4B89-777D-1A4A35C20D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3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39A47-C5A0-0BAA-C083-C12BAFC3506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03660-B49F-27B6-3ABD-51EA738AB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3151BA-7A50-BCFC-B78F-3AF4BF6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8E423-9850-A30B-E21B-40A0E482F9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  <a:solidFill>
            <a:srgbClr val="F8F8F7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154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17558E-CE40-71F5-D2A5-17571253167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2C7E8D6C-3672-0C02-2A4F-CFCAA7713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75C52A-18FA-0EF2-458B-FC6A6C294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104AC0-5DD6-D1B7-0E1B-E20E58C5581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002C1-4AC3-51E5-36B4-C3ABC1A6AFA6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59C833A-B081-41E1-7102-FD8E169BAA97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D063E0-615E-0DE1-CD7F-D5FFB262EDC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8D16C43-FFDC-AA16-9F10-EA616EF8400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78A187B-C083-F63D-DAF2-59E26A240496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165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21557-2FA9-A0BB-39C2-9F82DA0DBB2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A123DDA-ADDC-356F-8AC7-0483E0455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D11AEC6-0ED9-C395-30A6-BC6B88C6D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485C0B-D08F-483C-D439-BA24224FCB7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EC626-2862-FEA2-2F60-74B2A3E43163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3AE50FC-6D12-FC7C-7CA7-AF238D3D301E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B5995CF-9D80-F357-C48A-76AA3A4FCA7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DC2795-028E-7B98-EF70-D2038BB34321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B701CC-3677-66FB-471D-DA16D6B875FD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67494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E87F82-D03B-F809-C44D-5F4E4745998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06B644-0282-869D-139F-CDFD7E4127E0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E96AD85-0DBE-B66A-078D-DB925F4EB7AB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F7036F-51DE-D9CA-842B-4D347DC3C6F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7CBE46-E43F-3DC2-95C0-BF3F904A2B1B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0A9C44C-2C4D-4ED8-9483-33E3F866B770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4135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B3537-1F50-5603-8B66-662AEC1DE2E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D4019-662A-6115-049A-E6369FA90EEE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418230D-28F1-D9DB-81A2-237FB77AAFD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5A0BD5-CAB1-5A8F-A797-5F1AD265ED57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E2B8C3C-B7DF-7EA8-7FA0-F285E220B503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E371EE9-303F-FDA6-E08F-73108A98588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43101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FE60C-3707-AA16-D777-6A3FB4EEE9F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65C142C3-0341-95C2-FB2B-B30A3CBFA491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CED8927-56EC-4E1C-185B-604ECFAD29D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FC902C-005C-486E-5C84-040BCA2D05AB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F41CC82-7C1F-CD10-AA93-BB5B03BE1035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80F062D-8AA4-3D91-D4E9-805A64194533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39857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C14E79-76EA-7068-68A0-B339CAB96B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0DD487CC-9FB9-45D2-DDDC-70BEA82A19D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1A6B42-79A1-4AAD-3D46-F022CD02F9A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A88A4D-3416-96B4-6790-3F635E6CA6C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7C2334B-1D1C-7EF2-E960-878E7978DF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FB9D95-9AA8-AF58-8ED3-EC37E5D53F80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4471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D6AD1-A67B-6032-0019-F5AEBCFA53F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786E8934-E003-9375-C898-FDAF8BD62F8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DE12B6F-1274-C21B-1B28-74517368A3C3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76EA18-D556-4215-2E75-23060B3719E1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6752DAD-E3E0-439E-B1E3-C578CDB1D7C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A190BAF-4673-C666-8FD0-C741FC8D354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480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85D90A-1631-703D-57F1-63DAE7BB6B2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aphic 6">
            <a:extLst>
              <a:ext uri="{FF2B5EF4-FFF2-40B4-BE49-F238E27FC236}">
                <a16:creationId xmlns:a16="http://schemas.microsoft.com/office/drawing/2014/main" id="{331C1230-83ED-CA98-C4D9-81EF574ABB2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97035F-D3C3-B28C-1E25-35F38C8F0C84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EC633E1-53E2-4DE8-08CD-1D4CA329B346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E3DA37-8E64-C256-F245-FCA41EBA48E8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1C5096-50F2-0794-C607-0505A7FA6E5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3210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0CC4B3-0A27-E32B-78AE-53B3F0929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4E3337E0-D121-DAA5-B074-F0B50CBEFD6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882EC8-97FA-727E-CF84-20EC9455E078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E9E581-6D66-83CC-73EB-07AE446D1C67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C449775-7A53-12A1-1017-194EEB23BB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B69ECA-1FB3-8CF7-B7D5-2F26D63DCFDF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22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9C3150-6119-4B89-777D-1A4A35C20D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7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AD570-2ED9-5825-24BC-5ED8FA79627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8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F2D9D-7513-FE1B-EFFB-DDDD7036642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49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18F76-F77E-BE7C-EF9C-C66A75D7F2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5CC0C9-39D6-5D1F-D180-D7532E9DDFB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384D4C1C-22A0-4F48-84BB-A4A29FC4134E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0DA3AA-4974-7D3B-AD06-A4E06808913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F655198-E764-A484-3DEC-A30C06ADB9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3D6723-8C60-47A2-CD76-8CB0B28E509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DE9BFE-316F-4696-07F1-59F2A885B9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08453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3AEE6C-B64F-807B-AD73-544FD044A3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CAC3DB-817E-2C4C-B02D-F9C3A11329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8D81B-79C8-78A6-428F-8AF8FC131354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A194B1-C6EF-7221-E92A-D732851C1C72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2A0CC23-04D3-62D0-02C6-A66C5C94968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FAAE2C8-B765-B7AC-B1BA-63B44360104A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BFDD7E-F18D-4080-9A50-A58B6AE68F51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482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F7FC1-7919-70D5-1995-80A32140AC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F42C4E-413C-8F98-03D3-F83684EA83B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9AF4EE-16BB-32A9-61AB-73A499BDDCF2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53D296-932B-4BB5-BB35-20E89630935C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AFBC3DF-7B7F-1493-C28B-CAB94EA9828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0F2E49-33F7-E2FF-0726-6AC977B4D4DF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CB5483-84C1-92B4-B5DC-A3F64D0F7235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21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5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9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3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2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7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B86182-B441-D774-ADD6-8CC0FD1F5F9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6CC4E8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18295B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64F3EF1-4AF6-C4FF-DA36-49A3122C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01DAD-4E41-C207-751F-788184E726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A55904-7A31-BBC3-5DE1-C36FC9B6A05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69446C-54A8-AAC7-D12C-83BFF681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6DFC-E9AE-FA95-E034-6E0DDEFABED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2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005CB9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51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1E5EA5-FE18-38A1-9677-C9E2894B0DF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59C804-211C-5966-E9D7-BC1F04EB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FD0BA-4048-CEE2-6B70-541C95512AC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8B15E2-7CC5-B0A7-CA51-32EC091504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5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C3D13B-2DA8-A9E8-F1E4-F04C2DC776E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9B7875-08BB-C7DE-BD5E-8D3A321E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81393-D559-6AAA-BE2F-F143D449F8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2D01A9-3FC6-A05D-D915-4568C540A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4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D736E6-337F-238F-63C5-924E91A3435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499F22-B8BF-48CE-E64D-0AC7AD71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A4D72-9E6C-5477-92FB-461199FC3456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DE1799-A77D-29E2-5DCC-52191CA0C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B811EA-15F0-F12D-4B6F-8DC42AF6E5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rgbClr val="F8F5F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EDD5F-B826-AE11-3688-2A99B309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8A01C-986E-7AE5-FDD8-C65108A1EF3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508FD1-5FBE-3715-BFBB-952CE3464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FA67FAB-C5F2-B595-B644-BC248843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62C78-5767-A127-5A37-DB8B1095466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38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7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62AE4E-9465-567B-64DA-55EF0D10AB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F25677-C6C0-B77D-87B7-2B9EA8A6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CF8A5-5E22-3573-3937-95C90966031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76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18295B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85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0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282538E0-1F8A-382C-6BFF-364E9218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261093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6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2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0CC473-69AE-B5DC-6CE4-11B1184BFC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1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2D61E8-667B-8A0F-56E2-A0CA5DE99A8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2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ED0EC0-E5A7-B735-B428-3F596AB4C4D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E94DD2-2FA3-09DD-7A25-B9248B762E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26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132198-893A-3EF3-D7DD-17F485C28EE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1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88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3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C5EF6C-31B7-F7B8-1860-461432C58A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3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282538E0-1F8A-382C-6BFF-364E9218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529499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1"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18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8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9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33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DB3D65-8AD2-A309-93FF-E55C36F740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82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7F34E-58ED-9513-88FB-5AD94EC0B7A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1092B2-A37D-165A-D2D2-7873AF41A7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84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56699E-A80F-3D5E-655E-0556D2CB743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5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B2C60-522D-4A00-F21F-099CA7D77D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68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363D66-9097-EB2A-4052-0F54A5D54DD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33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4380F4-2211-F1F8-B281-F0F9F519D64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4A0AB91B-5A53-B4EE-C7A1-CD5B7A5E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DD0FBC-BB05-748E-9E4B-5D7702B4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413135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48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51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33B92-67FD-B36D-7BED-A871FC619EC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83A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51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005A76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005A76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005A76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51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6E7DEC-2595-5F85-FF58-5C33DCADF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5BD9E7-A0F3-D973-B3DB-A210229D1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7F3A1-B840-2EAE-866D-1BA4CDA0193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FF25A9-05FC-11D4-5B8E-F526E64D3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2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F27A8A-B6A9-2C73-E270-0F20BB010B12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50B57272-BFBD-784A-D82A-3EEC8FF4D784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58B8F88-0DC0-39CE-34BF-1CAC1ADE3342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5393684-17DB-36DB-11E0-6759EB3D683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104C1F6-E7FB-FEA3-DF1A-DD8FCF1019F4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CF0300B-B559-822D-25A3-FAB8D80B8C9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52A55E6-AD6E-759F-8D57-859837323E21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B9BEB9-D9F8-DA6E-6F31-1A7D04162BB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6">
              <a:extLst>
                <a:ext uri="{FF2B5EF4-FFF2-40B4-BE49-F238E27FC236}">
                  <a16:creationId xmlns:a16="http://schemas.microsoft.com/office/drawing/2014/main" id="{604865CC-59C7-5F3F-5EEA-67DC505DE954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E12D0DF-74CF-F3E7-6EDA-052673A60691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A20BCAB-C21A-E6FE-E6BB-E5DE75A719DF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2303450-9FEB-7C51-23CA-6B814D5A739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9CB0272-EAEE-72DC-3677-6EB50464891E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202EA21-8DC3-761A-FE4F-A9B8A7EA01FD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820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3E4CAA-A4C1-F96B-A4CD-B16FC9B76EF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041BB0-C652-EF7F-D71F-4EBE2F20AF6F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2C1BBAE-8461-0FFD-AA3C-B13557FDDFE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A4BB69E-3414-16EF-11AB-10307F20A91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40FBCB0-33B3-9D8D-CBB1-B6A80E440FE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06FDE56-D772-8FAC-2B7F-939A95C83793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FFAB293-093B-97B1-3E50-E9A79CC1373E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A7F5D84-43F5-057B-D9FC-71E13B4975A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31693D3-EE24-6BAF-3E2D-2E9848518DF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01AAA4C-64A8-8E27-72D5-62E5F1B9C5B3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5588B44-7F9F-FF27-439F-DE19E29EEE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CFA9AB4-358F-8E74-0153-D6076D39404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02847B-0A28-7933-5442-865D5F94C036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73DABCD-14AD-7069-F05B-A0B20A685E0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CF48BB-CF32-E110-FF9E-E08A05C6A62A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930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C36C9-676A-9F5F-2B8F-003840D061B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01CD44-FC54-9B29-C83B-10699AB91906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24" name="Graphic 6">
              <a:extLst>
                <a:ext uri="{FF2B5EF4-FFF2-40B4-BE49-F238E27FC236}">
                  <a16:creationId xmlns:a16="http://schemas.microsoft.com/office/drawing/2014/main" id="{F86AE6A6-6895-737C-C6E4-D4543CDC9606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61CF835-BFCD-2E3F-1BA5-E09DCABDF25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F695896-DCC9-BFD7-D457-348FC6F5BDC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42EB84D-E310-8B5C-E58D-C1B078074445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E27D833-9C8B-3DC4-1B4B-39FBFBC68DA6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32657B7-59E0-6D89-9918-F41276F3FA3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F881894-C28B-27FC-E49C-524E57B540C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6">
              <a:extLst>
                <a:ext uri="{FF2B5EF4-FFF2-40B4-BE49-F238E27FC236}">
                  <a16:creationId xmlns:a16="http://schemas.microsoft.com/office/drawing/2014/main" id="{CAC5D51B-1772-9EAD-61BF-6261C723F8D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40C973D-A0C2-5C86-1EED-42FA0B049FC6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AE443B3-62ED-DC54-B1F5-EBFE5BD49E8C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0948B15-05CD-A498-0F0A-CEED55F2F57A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2D664EF-2697-64E6-CA17-50B292F83771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F74B15-7FEA-4463-D8F5-45214D35A6E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611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67578D-1072-C264-3C76-0661A85CD56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0E612-701A-0EA3-7447-A40B07BC017D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A0246EE-AD7B-B042-D5E6-3633E8377ED0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3ACF855-A2EF-8B23-0F24-EF06E3C8FF20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48FC22A-22FC-180F-2008-4A5F38FB888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240AB34-F8DE-5DDD-FEDC-034010D3713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3C8FC2C-D068-59E1-C6F5-6C2DEC3A5D7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5250044-4256-E3E7-D3B0-335B4D858E98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B664EA2-E2A1-4D05-1600-8E8167A27C05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74C36A87-7727-029C-523C-A51A4F5082C1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BEE0542-F235-72C8-1740-DAED8DBEA45E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F14AB5-AA70-4F43-835C-AE4CB4C82BE5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F7207645-DF82-AB97-24D0-65DCBA890C11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8D5F79B-A59E-AA46-E315-EEC8E1965A5D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ED16C7-F52B-683D-0043-69514FFFA7D4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533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8CA0BD-F91A-CCDE-EE72-336B646EA3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6174957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013F24-0A12-BA9D-0719-1B5AFE69453B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0F480623-C60D-F2A6-8236-23CF9DA638EB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9323ADE-0C8E-5412-EA2A-3C7CFB43C64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AA68653-FB14-9642-2493-960F9BF291B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508F3D-860B-3144-E88E-749076DE7AF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8C0F595-78BE-75A9-68E9-F0B9AC1C903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A4EF51E-6BDC-B3B7-5CA3-901E6629CF57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D377670-FE6E-A687-CE21-095EF4FE0FDE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8666AFF6-F17E-FE4F-5C6E-3E16DD64572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BE87EF7-CDC7-BBE3-591A-7E0BD34F3957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DA1E73F-5609-CB34-BD23-AFC25DB2D694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94B737F-47ED-EEC1-11BE-CE7B38F3359D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3283FFB-7851-B798-57BB-E5FF8B04C36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6B9207B-4617-750F-D840-969349ECC060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170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4A0AB91B-5A53-B4EE-C7A1-CD5B7A5E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DD0FBC-BB05-748E-9E4B-5D7702B4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4264249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4257A2-35FF-DB95-DEC5-62627395AFD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FF25F1-62E4-7F2F-3643-9062A2411ED0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0BFADACE-A5FC-612F-0353-D6283F08A809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393E0357-101C-1D31-F971-2B02BEB9C6E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49D6719-1797-089A-6025-2F17799ACFD1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893D3C3-02A1-336D-1FEA-98E0D0F91A0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4E3A129-35E7-DB58-4151-FBBC54BDEC2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9B2A012-B18E-B001-EA25-2042BC5BE592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D25D066-8347-9DF7-F978-AD21CE260D2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2E839AF-039B-BB1D-7F5D-BA3352BA43A9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1C9D47A-495F-B348-2C9C-D98ADC6DEF0D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01C1D54-1DBB-AE8A-A113-94D524846B8D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9DE1D6E-F9B1-D5DB-EE9A-14EB516BEF3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FE88871-A6A2-379A-0489-739BBC425B17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FCD1FA-44AE-90B4-3DAD-C5F815A10F29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089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779A68-64F8-3DA1-F850-6692C2A9B3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549B40-8508-A752-4CAF-06363680D9EA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3FAD68AA-C6CA-8B38-819E-87FB71D2B061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327E0A7-3556-AA0A-358C-19C13198119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5F9283C-88FD-FA1C-D1D6-F263EDCB691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4D8DE08-CC10-A928-9D2D-6A4099F5028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EB31EFF-70C9-52E4-691C-85B32DFCA18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D981442-227F-23CE-55B8-946BBE011CF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D6D33B8-81FD-6EF1-EAB3-63816BEDC48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88EB1B64-4536-DBA3-D629-C9C8A3116165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FF76B3E-6840-01EF-438B-15F62FC3736B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44E3B93-F47F-62C0-692E-10676B827FF8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2553175-26A7-81A3-A061-76779CF7284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F1A0083-7D4B-4EC6-D59A-8D8EEE93513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8D79A5-857F-1407-9F06-45DDBF5E444F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540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27150-23C5-E161-C03D-0ED420C8A29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5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ECB21-4351-2D5B-4B1E-7B4E14FDB76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2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D0F1-39C4-B306-A4F9-5367DB57F91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EC8A54-CE02-2616-0B8E-E05E3F9B789D}"/>
              </a:ext>
            </a:extLst>
          </p:cNvPr>
          <p:cNvGrpSpPr/>
          <p:nvPr userDrawn="1"/>
        </p:nvGrpSpPr>
        <p:grpSpPr>
          <a:xfrm>
            <a:off x="3646767" y="174355"/>
            <a:ext cx="1850467" cy="295223"/>
            <a:chOff x="3646767" y="174355"/>
            <a:chExt cx="1850467" cy="29522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07F2D4B-4F7E-A11F-D5B7-131757CDE32F}"/>
                </a:ext>
              </a:extLst>
            </p:cNvPr>
            <p:cNvGrpSpPr/>
            <p:nvPr/>
          </p:nvGrpSpPr>
          <p:grpSpPr>
            <a:xfrm>
              <a:off x="3646767" y="174355"/>
              <a:ext cx="806583" cy="295223"/>
              <a:chOff x="2340972" y="923861"/>
              <a:chExt cx="2142972" cy="784364"/>
            </a:xfrm>
            <a:solidFill>
              <a:schemeClr val="bg2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F300C3A-9090-BE30-11F6-89F22465FC15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E7960-279B-7055-5E6A-58A66BDF59C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77D11D7-4B62-1CB7-93E6-E743D77A223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FAE2F5F-8644-D2B1-F5EF-F41E40CB3C9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5A94EB5-CF12-D7D6-6E31-22CFEC4BC050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2C0A831-CBA7-0AAF-5586-1C019F75CB7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C8FEFD32-8F43-8A98-D921-0CBBF1A01557}"/>
                </a:ext>
              </a:extLst>
            </p:cNvPr>
            <p:cNvGrpSpPr/>
            <p:nvPr/>
          </p:nvGrpSpPr>
          <p:grpSpPr>
            <a:xfrm>
              <a:off x="4737096" y="251910"/>
              <a:ext cx="760138" cy="140077"/>
              <a:chOff x="5237815" y="1129913"/>
              <a:chExt cx="2019576" cy="372165"/>
            </a:xfrm>
            <a:solidFill>
              <a:schemeClr val="bg2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400DDA0-F854-0D8E-11D7-709C0A9088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A0B1199-20EC-95CF-943B-E8415FB03713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F4F2E8A-9987-0129-5247-172ABC98D10F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C590826-69A1-D419-B8A4-BE0E32F13215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31A68E-E3FA-CC52-A143-5699DD423AA7}"/>
                </a:ext>
              </a:extLst>
            </p:cNvPr>
            <p:cNvSpPr/>
            <p:nvPr/>
          </p:nvSpPr>
          <p:spPr>
            <a:xfrm>
              <a:off x="4595223" y="218988"/>
              <a:ext cx="3578" cy="20592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solidFill>
              <a:schemeClr val="tx2"/>
            </a:solidFill>
            <a:ln w="950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984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3F9B8F-4055-0609-DFA4-B3AE946EA84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C315F33-E4D1-2608-7BA1-94487695B5FA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A145531-693C-B7B6-E478-39EB7EE2B8D1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54" name="Graphic 6">
              <a:extLst>
                <a:ext uri="{FF2B5EF4-FFF2-40B4-BE49-F238E27FC236}">
                  <a16:creationId xmlns:a16="http://schemas.microsoft.com/office/drawing/2014/main" id="{B9D91A10-5F49-6EE7-CA4E-C6C737709E72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6FD79E1F-618F-952E-DEA8-7B562D1EA34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D83E14C-AACC-2C5C-7C05-C763DA50834B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B187A42-CF14-1F96-484A-D431F2342B78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7759154-62AA-3AAA-DE7B-FEF4AC16C98C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1F1ADED-8975-37B3-B1B6-8CA0B45361A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2C02669-DB7F-6CC9-24BF-64E93EB49B00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6">
              <a:extLst>
                <a:ext uri="{FF2B5EF4-FFF2-40B4-BE49-F238E27FC236}">
                  <a16:creationId xmlns:a16="http://schemas.microsoft.com/office/drawing/2014/main" id="{02FDD569-6858-C036-705C-B079ED478C90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11DCE3C-6BC3-9794-49F0-460A206AC589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399F5E8-5415-932A-86E1-1AA09C6933E6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86786C1-6E42-1065-A7F0-2A48D9702F27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1B6B805-6A0B-D868-B006-787EDF4C20E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31200C0-80B9-5F6E-04BE-E63B5E70452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6423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DB37-527A-C119-BB20-7D0A9D483BA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595B89-DD64-49A9-714B-3DECFDC1AB63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DD58F5-4540-B12F-71A8-8B89C21A27BE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FC151AAB-EB04-D630-363F-84A7FA0C710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097E174-E125-CF70-18BF-AAF2DC01F9B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D3AF217-C401-8746-85D6-1CAA43748DA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3E99998-DBA3-3229-5603-43D437D2B4B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EE7492-87E5-E9B9-A217-36A1D751A81B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E8B075F-5591-D701-E87E-37EC90C4FF64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6200E67-6AEF-40C7-00C3-DC2CC038DA3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63FFB641-8EF4-8F49-EC69-C28E4511A3DD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C5F81D9-225D-E671-06D0-6FE54C44C930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E21A740-DBE4-C07D-6CD4-4199CB63F0A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482A9C3-C51E-52A5-D58A-6D6CF27988E2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927387B-828A-A6E6-AED6-614911CFFAB8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E19358-DCF4-0441-8FEB-503DD8748FA6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49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DDEC60-0E6E-A1BF-CACF-0F4FAC582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28" name="Graphic 6">
            <a:extLst>
              <a:ext uri="{FF2B5EF4-FFF2-40B4-BE49-F238E27FC236}">
                <a16:creationId xmlns:a16="http://schemas.microsoft.com/office/drawing/2014/main" id="{604865CC-59C7-5F3F-5EEA-67DC505DE954}"/>
              </a:ext>
            </a:extLst>
          </p:cNvPr>
          <p:cNvGrpSpPr/>
          <p:nvPr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46464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464646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464646"/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E31B0C-69DA-BFF1-3CD1-14E56BC4ED7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0C0D994-B727-8F2A-5CA8-8FB547DF7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F209DAA-293B-CF68-C194-91C4022AB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BCCA9C7-619A-CA15-051A-CDD3A960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CDB8E9-2395-22C7-E8ED-53440FB3D58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D63BD06D-219D-BD1E-985E-D6C5E7FCB240}"/>
              </a:ext>
            </a:extLst>
          </p:cNvPr>
          <p:cNvGrpSpPr/>
          <p:nvPr userDrawn="1"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B7836B1-1287-8C52-D5DC-CBE28A90168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8D6831-A77F-0277-F4A9-62071047F665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D5EDF1C-01E4-B468-8502-82958008ED0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3EC8086-C5BF-26B5-3C06-A3FB1D4845F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080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490CB91-F774-7849-11FC-F7210A3AF7A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BC56F672-845A-9F47-4209-5DA1EEA23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01C446C-6FA0-FC2C-6EFD-7131C2845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99AEA7B-5C0B-8E9E-0E19-F11C7D28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37B0B-27C9-359A-7E96-994DBE5B733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049EF0D3-E0EA-1C2B-D5E8-AAF5D23A3896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EC6693-8D78-9D21-A5BE-9E0207DABDB7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9B7A038-6678-3085-A405-DBD5456385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85FC27-8CBB-4C56-9BC7-0BBB465F4A4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E4E0CBB-11DA-8FC9-3AF0-017B5DC92B8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89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7413CB7B-5011-C874-5FEB-F2112366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25133E-54DF-AE14-E142-756E16855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560510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D5D0AFD-9528-3DC8-B8B0-E8643C00EBC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2996AEE-B8DD-F977-BC34-4FEB85B4E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BB01016-37A0-1B98-78AE-B6A0AE70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558B7A7-89E2-BB1D-E8AE-A685B42A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B6E6E02D-9197-41AF-00E8-4173C9F9760E}"/>
              </a:ext>
            </a:extLst>
          </p:cNvPr>
          <p:cNvSpPr txBox="1">
            <a:spLocks/>
          </p:cNvSpPr>
          <p:nvPr userDrawn="1"/>
        </p:nvSpPr>
        <p:spPr>
          <a:xfrm>
            <a:off x="6970014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09F380-20ED-10C4-C0BC-ACC1D54D0AE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2F7AC2C0-E3B9-2236-E0DF-F305ABDEC15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81F34C5-B1D1-028A-EEAA-CA88E6934B1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90E3DA1-E5B1-772B-DD73-6C8093AF518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4D28489-6234-F6CF-6FFB-CE0C508F221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6BC0B39-02D8-0A71-3C81-EE9B4FD5FA2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311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04FDEB-ADF8-09F6-ABEB-2717FDAC8A9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C1D8CD6-7674-916D-2FCB-387DEC5C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F7DAED4-E6EF-B4B1-122F-3DC4D2A03E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1F03B65D-A539-9922-0FFA-BBB342A9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8B48A3-4F94-19D0-0DBE-F825EC353C5C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0" name="Graphic 6">
            <a:extLst>
              <a:ext uri="{FF2B5EF4-FFF2-40B4-BE49-F238E27FC236}">
                <a16:creationId xmlns:a16="http://schemas.microsoft.com/office/drawing/2014/main" id="{6A30E6E4-9467-0619-1B13-9557423E9820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4382956-026E-61FB-743B-B8C8365FA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63B407D-1A56-A933-FD73-59673A5B5569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DF9A312-7E92-C1C6-0FFC-42BCF00F042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23CCFDE-1345-8365-47AA-998200BA7A1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170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7D8F02-A575-9132-BC10-730548A3AA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24E2428-21D1-F018-FDA8-24FB6B255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5FEFB7F-C697-2724-8CF7-32A86C9E3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4DF8530-F8B1-A522-4202-71DCCC75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7CF90F-A55E-A6DD-397F-4554BE3218B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E5D6A7A7-C995-DFBB-60DB-430FA86A79F4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7EC8219-7C3D-51EE-DF60-DE04745D716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06B2849-164A-4F92-BAB8-0CA07C3A02DD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ADACB4-69CD-E0A5-E299-F3F68E45C8E6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AFB0878-2334-F273-7530-3FDC60303E9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11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CC9E45B-C38A-3873-32C8-2B6F559D688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1B71CB0-758E-4288-A7F6-DE42B0E28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451218C-6845-71EB-17E5-599D4C1D70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3AB0EF9-4D26-4EFD-023B-D9207A45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DBD373-A241-2F96-5F4D-D4FF1A4072F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72780094-0DE8-0682-4B85-73F7B2B3AD3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D8F3902-3A91-249C-8C0C-2424EBA1390D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24CA641-2796-D913-D873-C8817909347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A7B5674-F752-B4E1-9E0C-2183D24324A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D23D07-8456-83C7-D44D-C67ADF085EF9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931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C0F746-709F-96BD-CEFB-61D04973172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F1235F2-DAC2-A6E3-139E-A33243716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BC680-F58C-E925-AB46-AEA69E48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C3B04-5B06-5AC6-E244-226D72008A7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24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8A558C-AD42-8636-A2B5-5F288F120BD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D6309EE2-FC52-8760-EB89-B1EE993B8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7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AAFD0E8-198F-2186-E821-057CD9A39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1A0AA7E-EA00-9245-467E-CC68A9934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699B55A-1730-1AEF-F04F-60E4E3E2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C6671A-5A74-0652-4E60-4B24680F24D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435E490-E795-0413-E785-20B32751A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F0AA2640-52C4-2406-7CF9-4B247AA6D5C7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6E29107-047E-180B-8476-F0409F223EF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E39B7B1-23C0-FAE6-0DB8-8FD6A9BF9E8E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8982C5-478D-5892-05D9-4CC10BB103D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971D85C-AF0B-E438-409A-06C63C99C1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9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B5E8DA-C394-329D-A604-D777489D42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23EDBC5-CC4A-FC67-60F1-65611C18E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9FA5CA2-94F2-00B1-6BB5-9DCDF63F4F0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BBBEED-90BB-6275-3A8A-450008DF6D1F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D227504-9B66-0E6E-44C6-AF80E5B90B91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4A47F6D-AC2E-6BC5-4A6A-462CB6D55496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37867F8-6E93-C2FA-0CDC-E03DE3414908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64B2AA-64F7-F37F-531A-BA490A83994A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8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AA091E-F3CB-D67F-D4CF-9A58F188CB2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5A91F7C-0B30-C0AE-EEFA-ED1318078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564E662-E96A-4EA2-D3B3-191F7E4FA0D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888A33-95CB-9AF3-4265-7F46C86040FD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31DD64B-6D6E-C059-EB12-0896C4BAA5DF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1B8DE94-A70F-B76C-B93A-7631212E02E7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1380CE9-C918-E58F-21F2-4E90148A374E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8A829C-368C-9CF7-9EDE-A43BF382DCE4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BFB4CAA7-D5D9-890A-F3C3-796C145DE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46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738F0768-ED91-6A43-E9E9-373B8D7A2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7413CB7B-5011-C874-5FEB-F2112366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25133E-54DF-AE14-E142-756E16855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2095203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8E0B7B-5E0C-4FD4-2DBD-F30EB7D95E9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85913DE3-BF4D-7B7C-B4BE-A5B331CBA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92CFA66-9998-294E-BC42-F053998EC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22050EC-A924-FAC6-FE40-5395B49B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BE541-8349-197D-C669-B0C7FD3D2C7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14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C8EF33-D91E-8E9D-CACC-633476E4943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18E1CB-293C-ABE4-ABA2-D1209E4E1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91AB9C-4696-2B56-5A68-06C99776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11A20F-DC8D-C999-02D5-ADCA6B90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3D516-563B-BB6A-6AEA-D5349CF833B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4F886-7D49-CD40-A2FE-B33A4044128D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A154E15-A0A3-7A3B-FB35-22A07748373C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C1C844-42E1-DB48-014C-49CE7E2C3A1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EBAF2AF-4EB0-9387-5908-4DDF7E9514D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BFC5114-9717-E3F9-0A75-123FB96276F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776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042466-82C3-6559-C88C-12C416AC3E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E4C52B8-2A91-FD17-ED2F-7E311046D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7B03AB4-F72F-A8F4-9064-2A72EC0E9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B7437-EE3C-9E0F-4548-5DB3F657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64583-B1DA-3886-611A-E6199812C28D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8D2D2-0CA3-FF91-B8BE-BFBEF8F025B1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186CCF-6843-80F4-59DD-8A31D78889F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625CB8-9CA4-24CF-2FC0-BA9627B7A386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7376E8B-AA32-E01E-CAB8-4640041F08B1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C1419B2-9AD3-2B13-33F6-0B01E1AAA698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631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6791EB-945F-C84F-98E1-AAF6AD89D94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6CA7FF4-8B4E-F1F3-2297-3F03874D4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B685E8E-E123-1BAA-E0B1-BA04FC17C5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9D3073-3182-A3DD-4C8A-D43437AA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FDAE7-ED6B-0278-A6A2-E96E6D0562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37E4F1-3DAC-2507-B935-EF831C0496F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BC923B-2B10-47B5-6D80-E98339F2592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B87D4E-4A53-FE8F-05CE-931B8A3DD3C9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6E735F6-4C74-C027-0EC5-7603FEC17CE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CC5BD1C-8650-057C-A7B5-C2EA047FE9FD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864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60927-0D93-A0AA-0166-0E1484C1398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77C8C0D-3A13-7CDD-8980-0D403B786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716DB4E-F74B-C488-5ED5-1139505A8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E52CA1-F485-F735-EE46-4B92A8ED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9A81D-B21B-0C58-952B-E01F7F261BA0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97E61-AC67-79AF-78CE-A76B707A2C6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58C266E-98E2-EE04-2529-0FB463B0BFD8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41A16E5-5A92-B9E9-B262-65375047DC4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EC2859-71A0-36EF-614E-46400ABA17C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FFA0C6B-CA9F-B809-B2C7-7669EF3349E6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5465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17DBF-4E5B-43A9-FD60-9488BCCC192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518EC1D-EEC3-7A3A-1995-86706B721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89B977-8FB5-4F2D-44F7-0BB342776C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950779-310F-7625-E54A-6061754F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C75DB-A821-CBE4-BED0-73A95771D2CE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5D9928-06C2-2A4A-74FA-6A56654FFF30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E17AC5-2584-A83D-9981-A1EB1AF8AB9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1FBC64-402F-83CF-2E41-A1D2AE5D3D3D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CCF406-1961-577F-B890-F4419D3D5849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7403FDC-D396-1232-4137-E1B9EDAA32F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102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DA2D11-0B3D-D64D-1F01-06225518151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02EC35E-BFE8-6C12-D993-F4E60AC10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DDB66B-E5E3-2C75-DE0E-1DEC1BA7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85DBC-6B91-62F7-7223-91149404BF0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5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45911-17CE-A939-A65B-C41428CBD60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F5CE434-C9A1-102E-692C-6C95AF632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34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4853EA-5179-BE12-4D3F-1B1E26D66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94C32EA-2277-4E8D-A7C6-688BF7C95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7B70C8-8AED-0EA0-B109-E4E26BA4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9CC7B-7A30-5F48-FC0C-4F3695176EC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50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32B0B-9CBD-BA5B-1546-82BD35AD80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1DF0A9-A81B-F4CD-3439-C416AD7B4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43086E3-2BCE-B74B-5FCD-B4E0D3DCBEA5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grpSp>
        <p:nvGrpSpPr>
          <p:cNvPr id="8" name="Graphic 6">
            <a:extLst>
              <a:ext uri="{FF2B5EF4-FFF2-40B4-BE49-F238E27FC236}">
                <a16:creationId xmlns:a16="http://schemas.microsoft.com/office/drawing/2014/main" id="{B04B4FE0-1DB9-5277-2A74-14B8FAAD19E2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586F0C-5733-1135-F1B2-52E5290B61C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ED08F0C-2B65-196E-488B-87AB82928D4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3DE157-055C-6537-E113-156083CE00A2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2A4E72C-FFB8-BEEE-831E-65D3E0425D1A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32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FBDC77-501F-8DE8-C2E4-D18EA7ECD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45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F67EF9-C1FC-D675-7048-D482ECDB84B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26D27-C3DF-D1C7-3D2A-C46D39E5B5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8A5A921-47A3-C9AA-FEA4-9E823F570B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A7AA23-FE1D-0FFF-067B-DF0B1D6BC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F65F8045-A2A2-CC51-17DD-48ABF6334026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F09354-4001-363B-A802-1C9A66B17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60C4F-9DBF-2473-19A3-CBA5FD184C4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F2CE1C2-DBD8-B574-975E-CB7BF370164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87DEF07-81B6-6C01-9623-5B92EBBE394D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2424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3CC25-4AA1-0F82-09BD-46C1AFF0E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2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6F3B82-CADC-563E-60F9-0BA845B6840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3417A-2872-AAC6-EFD6-3B25907F1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4BC1374-28CD-6FAC-FA8F-95B8990F3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BBF2C5-785F-122B-77F9-A163DAA4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40AC-622E-B4F5-C748-1D7B6AD33497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689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508DE1-FB85-2C30-D071-4E4AF7D474B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00768-B526-871E-D49A-D7572FA9D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6915357-9F76-745E-C00A-31FFDD64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4B0C7-5C28-1259-0F72-13A3D7B4088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DD27D0-9FE2-B5BE-013D-0DD1DEA981F2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440387-201D-A2AE-BC82-C3BB9560BAE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19145F-A31D-1DEE-1E11-108143A539C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169FA74-D764-33BD-AA95-8145287AA91A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1D983E7-FA17-DF50-2DE4-C893E7E332B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21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2835BF-7011-1993-D6E5-3BDE2A4B88C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AC436-8C6A-4275-FE2F-5F41EF147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8CE64E-9D9F-D036-C138-48E4388A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BAF72-E4B0-92E6-C818-EA2A3BF2E25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F3744-01B5-859F-2CD0-BA93521C6D4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4684A3-191F-4795-9107-28160B308BBD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5E9F0FB-B84F-1939-85A0-3302B73C9FA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46720F-BBCF-CFD0-9037-703251AE0DD0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3B18D3D-2D41-4327-4DE8-672D2E59762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696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60071-6503-8B5E-DAD2-C6C3871AE7C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F3787-A62A-50D9-BD1A-D4CFD9BAF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68A97-B3E1-2235-3C51-FCE1F8A9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6999E-5796-0E86-A387-2E0C19BC8099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1C3C86-3066-E61D-180A-9AAAA447ECFD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3ED3A7C-E008-C6D8-6D00-FF72AAD8951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5977255-0F20-73FB-9CF7-DDFF331A0741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6E45C7B-08EB-F05F-3550-AB74B996547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93177A-C354-B402-16C6-6BADAF98502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0776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9AC035-351D-41F5-BA29-438385B8A4B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48396-6737-65C6-654B-A5394B0FE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35508B-5596-D81C-EA2E-0F8216F7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514B3-99F2-6A1B-8BB5-596BFA598342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D6572C-1699-2FA7-8804-4BB34DA43BA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9CB6378-04DE-D405-4603-02482FFE65F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664279C-5948-2C41-310F-05CEAC51416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57371D1-12B5-A5E5-3718-9DD23026BD5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4FF9A04-B37D-C43B-5E3D-93D498DADF9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90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F29D8-15B5-CC9C-515D-FA3C068BC03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27A92-D288-E3D6-453F-2F0632D3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2216A7-D4D7-4657-CA4D-75C33914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6AB7E-BE51-E646-9FF5-878CDAF9254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E2BA2E-D3F4-DBFE-2628-0BC32C92502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A9664DD-DC3F-047E-AB5A-8156C6CA71FE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DAF3981-75D8-DCA5-FB35-187DE6CC7A55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F02967-1F80-5772-655E-73DFAED2ED2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628B63-EBFB-01D0-8C3A-277DA1B20D1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2470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2893F-CCB4-5A0D-3E6E-F51CCABC424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762DF-C66B-8AB5-BBC4-53A2F5BB6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D296-48D0-6E26-A906-C093B944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EB926-BE56-5867-54C9-DC62041E95E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98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D8835-7FE4-4257-D61F-380D2339F4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80B2-6202-2905-7508-7EFE7C1CF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1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2" r:id="rId3"/>
    <p:sldLayoutId id="2147483816" r:id="rId4"/>
    <p:sldLayoutId id="2147483664" r:id="rId5"/>
    <p:sldLayoutId id="2147483817" r:id="rId6"/>
    <p:sldLayoutId id="2147483665" r:id="rId7"/>
    <p:sldLayoutId id="2147483818" r:id="rId8"/>
    <p:sldLayoutId id="2147483668" r:id="rId9"/>
    <p:sldLayoutId id="2147483680" r:id="rId10"/>
    <p:sldLayoutId id="2147483819" r:id="rId11"/>
    <p:sldLayoutId id="2147483667" r:id="rId12"/>
    <p:sldLayoutId id="2147483744" r:id="rId13"/>
    <p:sldLayoutId id="2147483666" r:id="rId14"/>
    <p:sldLayoutId id="2147483682" r:id="rId15"/>
    <p:sldLayoutId id="2147483745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  <p:sldLayoutId id="2147483707" r:id="rId3"/>
    <p:sldLayoutId id="2147483708" r:id="rId4"/>
    <p:sldLayoutId id="2147483709" r:id="rId5"/>
    <p:sldLayoutId id="2147483712" r:id="rId6"/>
    <p:sldLayoutId id="2147483713" r:id="rId7"/>
    <p:sldLayoutId id="2147483711" r:id="rId8"/>
    <p:sldLayoutId id="2147483746" r:id="rId9"/>
    <p:sldLayoutId id="2147483710" r:id="rId10"/>
    <p:sldLayoutId id="2147483714" r:id="rId11"/>
    <p:sldLayoutId id="214748374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7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29" r:id="rId3"/>
    <p:sldLayoutId id="2147483718" r:id="rId4"/>
    <p:sldLayoutId id="2147483719" r:id="rId5"/>
    <p:sldLayoutId id="2147483720" r:id="rId6"/>
    <p:sldLayoutId id="2147483723" r:id="rId7"/>
    <p:sldLayoutId id="2147483724" r:id="rId8"/>
    <p:sldLayoutId id="2147483722" r:id="rId9"/>
    <p:sldLayoutId id="2147483748" r:id="rId10"/>
    <p:sldLayoutId id="2147483721" r:id="rId11"/>
    <p:sldLayoutId id="2147483725" r:id="rId12"/>
    <p:sldLayoutId id="214748374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9" r:id="rId7"/>
    <p:sldLayoutId id="2147483740" r:id="rId8"/>
    <p:sldLayoutId id="2147483738" r:id="rId9"/>
    <p:sldLayoutId id="2147483750" r:id="rId10"/>
    <p:sldLayoutId id="2147483737" r:id="rId11"/>
    <p:sldLayoutId id="2147483741" r:id="rId12"/>
    <p:sldLayoutId id="2147483742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9ACC-447F-4399-D151-DE555654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23" y="1881724"/>
            <a:ext cx="7678348" cy="1370511"/>
          </a:xfrm>
        </p:spPr>
        <p:txBody>
          <a:bodyPr>
            <a:normAutofit/>
          </a:bodyPr>
          <a:lstStyle/>
          <a:p>
            <a:r>
              <a:rPr lang="en-US"/>
              <a:t>How to Submit an AAON 2-Step</a:t>
            </a:r>
            <a:br>
              <a:rPr lang="en-US"/>
            </a:br>
            <a:r>
              <a:rPr lang="en-US"/>
              <a:t>Warranty Claim with XOi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88DB-2810-6B83-3565-75D1458C2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423" y="3421383"/>
            <a:ext cx="7077974" cy="14205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Bahnschrift Light"/>
              </a:rPr>
              <a:t>A Step-by-Step Guide for Submitting the 2-Step AAON Warranty Claim</a:t>
            </a:r>
          </a:p>
          <a:p>
            <a:pPr>
              <a:lnSpc>
                <a:spcPct val="90000"/>
              </a:lnSpc>
            </a:pPr>
            <a:endParaRPr lang="en-US" b="1">
              <a:latin typeface="Bahnschrift Light"/>
            </a:endParaRPr>
          </a:p>
          <a:p>
            <a:pPr>
              <a:lnSpc>
                <a:spcPct val="90000"/>
              </a:lnSpc>
            </a:pPr>
            <a:r>
              <a:rPr lang="en-US" b="1">
                <a:latin typeface="Bahnschrift Light"/>
              </a:rPr>
              <a:t>2-Step Workflow</a:t>
            </a:r>
            <a:r>
              <a:rPr lang="en-US">
                <a:latin typeface="Bahnschrift Light"/>
              </a:rPr>
              <a:t> – A 2-part workflow for 2 parties that are responsible for submission through  completion.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4A21-5386-3EE1-5FD8-B8948A1D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32CF-B5F8-B527-05DB-AE9DA420C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A47D4C8-9ABF-3609-1FC5-3BAA99E14FF0}"/>
              </a:ext>
            </a:extLst>
          </p:cNvPr>
          <p:cNvGrpSpPr/>
          <p:nvPr/>
        </p:nvGrpSpPr>
        <p:grpSpPr>
          <a:xfrm>
            <a:off x="419724" y="1680256"/>
            <a:ext cx="8282065" cy="4292281"/>
            <a:chOff x="419724" y="1680256"/>
            <a:chExt cx="8282065" cy="4292281"/>
          </a:xfrm>
        </p:grpSpPr>
        <p:pic>
          <p:nvPicPr>
            <p:cNvPr id="27" name="Picture 26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D9E47F2C-487D-FC7F-A85E-8EA4C52E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90" r="15953" b="46646"/>
            <a:stretch>
              <a:fillRect/>
            </a:stretch>
          </p:blipFill>
          <p:spPr>
            <a:xfrm>
              <a:off x="419724" y="1680256"/>
              <a:ext cx="8282065" cy="4292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CB2228-2502-8143-DC0C-2DAD1211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" b="17932"/>
            <a:stretch>
              <a:fillRect/>
            </a:stretch>
          </p:blipFill>
          <p:spPr>
            <a:xfrm>
              <a:off x="693191" y="1994993"/>
              <a:ext cx="7736434" cy="39775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7175C-93F9-25F0-76F4-EC5BF6BB88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99334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Click on your new </a:t>
            </a:r>
            <a:r>
              <a:rPr lang="en-US" sz="1800">
                <a:solidFill>
                  <a:schemeClr val="accent1"/>
                </a:solidFill>
              </a:rPr>
              <a:t>Work Order # </a:t>
            </a:r>
            <a:r>
              <a:rPr lang="en-US" sz="1800"/>
              <a:t>to start your warranty claim.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9CE2B1-2489-FEF7-314B-03E1DD1E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5: To Begin the Tech Data Warranty Workflow: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643A38C-EC21-13F3-9701-437F3F8C9497}"/>
              </a:ext>
            </a:extLst>
          </p:cNvPr>
          <p:cNvCxnSpPr>
            <a:cxnSpLocks/>
          </p:cNvCxnSpPr>
          <p:nvPr/>
        </p:nvCxnSpPr>
        <p:spPr>
          <a:xfrm rot="10800000">
            <a:off x="2827319" y="4335879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87043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9A91-8C3A-8A12-BF6C-43966DAF7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6DFC-FB53-B0A1-10DB-C99D49CC34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482" y="940804"/>
            <a:ext cx="2537586" cy="43042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The technician is responsible for collecting the technical information for the warranty claim.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Gold Stars indicate a “required” step that must be answered before the claim can be submitted. 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A green check mark appears when the required step is answered.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i="1">
                <a:latin typeface="Bahnschrift Light"/>
              </a:rPr>
              <a:t>Please read all workflow step instructions for warranty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5BCC98-465D-9D7F-63CC-FAEB24DF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>
                <a:latin typeface="Bahnschrift"/>
              </a:rPr>
              <a:t>Step 6: Technician Workflow Step Requirements: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E98A6B-62A1-12A7-8842-4E28D49D8C2A}"/>
              </a:ext>
            </a:extLst>
          </p:cNvPr>
          <p:cNvGrpSpPr/>
          <p:nvPr/>
        </p:nvGrpSpPr>
        <p:grpSpPr>
          <a:xfrm>
            <a:off x="3072025" y="1362075"/>
            <a:ext cx="2765426" cy="3359150"/>
            <a:chOff x="2793998" y="1362075"/>
            <a:chExt cx="2765426" cy="3359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99CC2B-24C0-C228-743B-8617838A291D}"/>
                </a:ext>
              </a:extLst>
            </p:cNvPr>
            <p:cNvSpPr/>
            <p:nvPr/>
          </p:nvSpPr>
          <p:spPr>
            <a:xfrm>
              <a:off x="2793998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Content Placeholder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055BD8-AF0B-8538-62BF-19FF925D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t="739" r="937" b="782"/>
            <a:stretch>
              <a:fillRect/>
            </a:stretch>
          </p:blipFill>
          <p:spPr>
            <a:xfrm>
              <a:off x="2793999" y="1450975"/>
              <a:ext cx="2765425" cy="32702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523289-457F-1F23-B5A9-4CED0DC3A717}"/>
              </a:ext>
            </a:extLst>
          </p:cNvPr>
          <p:cNvGrpSpPr/>
          <p:nvPr/>
        </p:nvGrpSpPr>
        <p:grpSpPr>
          <a:xfrm>
            <a:off x="6123202" y="1362075"/>
            <a:ext cx="2765425" cy="3359150"/>
            <a:chOff x="5845175" y="1362075"/>
            <a:chExt cx="2765425" cy="33591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C349EE-C042-1A9C-B7EC-292CADE8D3BF}"/>
                </a:ext>
              </a:extLst>
            </p:cNvPr>
            <p:cNvSpPr/>
            <p:nvPr/>
          </p:nvSpPr>
          <p:spPr>
            <a:xfrm>
              <a:off x="5845175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270799C-27E4-23D8-55B1-06E430011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739" r="982" b="782"/>
            <a:stretch>
              <a:fillRect/>
            </a:stretch>
          </p:blipFill>
          <p:spPr>
            <a:xfrm>
              <a:off x="5845175" y="1450975"/>
              <a:ext cx="2765425" cy="327025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9B3B73-CDC6-F986-65CF-F8CC8770A39F}"/>
              </a:ext>
            </a:extLst>
          </p:cNvPr>
          <p:cNvCxnSpPr>
            <a:cxnSpLocks/>
          </p:cNvCxnSpPr>
          <p:nvPr/>
        </p:nvCxnSpPr>
        <p:spPr>
          <a:xfrm>
            <a:off x="2833902" y="22606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5DC4E6-6EB0-88F1-D418-42AFED8C38AD}"/>
              </a:ext>
            </a:extLst>
          </p:cNvPr>
          <p:cNvCxnSpPr>
            <a:cxnSpLocks/>
          </p:cNvCxnSpPr>
          <p:nvPr/>
        </p:nvCxnSpPr>
        <p:spPr>
          <a:xfrm rot="5400000">
            <a:off x="6890819" y="220828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93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E0FD2-608C-7D88-23CC-FE363FE9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C3B96-515E-157B-100C-6426D8E0D2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1470480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Go to the top right corner of the “Job” and click the three dots.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select “Complete Job.” This will trigger a notification to your office warranty administrator that a claim is submitted.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 office warranty administrator will edit the job and assign the job to their own email address.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465DF-3958-C522-B7DD-9735278E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7: After Completing All Tech Data Workflow Steps: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A0B8E5-A892-30F8-C482-10CF9B62191A}"/>
              </a:ext>
            </a:extLst>
          </p:cNvPr>
          <p:cNvGrpSpPr/>
          <p:nvPr/>
        </p:nvGrpSpPr>
        <p:grpSpPr>
          <a:xfrm>
            <a:off x="4778381" y="2768598"/>
            <a:ext cx="3870325" cy="3159449"/>
            <a:chOff x="4778381" y="2768598"/>
            <a:chExt cx="3870325" cy="3159449"/>
          </a:xfrm>
        </p:grpSpPr>
        <p:pic>
          <p:nvPicPr>
            <p:cNvPr id="6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F3F7688-65A7-58E0-D01C-29613BEF0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" t="872" r="639" b="-19433"/>
            <a:stretch>
              <a:fillRect/>
            </a:stretch>
          </p:blipFill>
          <p:spPr>
            <a:xfrm>
              <a:off x="4778381" y="2768598"/>
              <a:ext cx="3870325" cy="31594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AD2CB71-3A37-1E97-BDE1-7B6A15C4F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5" t="31611" r="21958" b="65768"/>
            <a:stretch>
              <a:fillRect/>
            </a:stretch>
          </p:blipFill>
          <p:spPr>
            <a:xfrm>
              <a:off x="7464425" y="3530600"/>
              <a:ext cx="349249" cy="69850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C8B4B4-39AF-E13C-4D7F-DDA222833A49}"/>
              </a:ext>
            </a:extLst>
          </p:cNvPr>
          <p:cNvCxnSpPr>
            <a:cxnSpLocks/>
          </p:cNvCxnSpPr>
          <p:nvPr/>
        </p:nvCxnSpPr>
        <p:spPr>
          <a:xfrm rot="5400000">
            <a:off x="7707301" y="2933901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5C6BCE-DD90-B2CE-3BB6-9F8463541662}"/>
              </a:ext>
            </a:extLst>
          </p:cNvPr>
          <p:cNvGrpSpPr/>
          <p:nvPr/>
        </p:nvGrpSpPr>
        <p:grpSpPr>
          <a:xfrm>
            <a:off x="619125" y="2768599"/>
            <a:ext cx="3870326" cy="3159449"/>
            <a:chOff x="619125" y="2768599"/>
            <a:chExt cx="3870326" cy="3159449"/>
          </a:xfrm>
        </p:grpSpPr>
        <p:pic>
          <p:nvPicPr>
            <p:cNvPr id="5" name="Content Placeholder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D4DA0F6-21BE-EDF3-71D7-9F2E2807A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872" r="620" b="-19433"/>
            <a:stretch>
              <a:fillRect/>
            </a:stretch>
          </p:blipFill>
          <p:spPr>
            <a:xfrm>
              <a:off x="619125" y="2768599"/>
              <a:ext cx="3870326" cy="31594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09416-E085-391C-2D2F-5FBC62A08D1C}"/>
                </a:ext>
              </a:extLst>
            </p:cNvPr>
            <p:cNvSpPr/>
            <p:nvPr/>
          </p:nvSpPr>
          <p:spPr>
            <a:xfrm>
              <a:off x="3333750" y="3527425"/>
              <a:ext cx="485775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7BFD7FB-FC34-B295-371F-49C23BDEB815}"/>
              </a:ext>
            </a:extLst>
          </p:cNvPr>
          <p:cNvCxnSpPr>
            <a:cxnSpLocks/>
          </p:cNvCxnSpPr>
          <p:nvPr/>
        </p:nvCxnSpPr>
        <p:spPr>
          <a:xfrm>
            <a:off x="3442566" y="31369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042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5F5AD-7E9A-C402-B348-44537B1A0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6099BEE-F47E-59A8-E65F-52C541B3AEC8}"/>
              </a:ext>
            </a:extLst>
          </p:cNvPr>
          <p:cNvGrpSpPr/>
          <p:nvPr/>
        </p:nvGrpSpPr>
        <p:grpSpPr>
          <a:xfrm>
            <a:off x="505778" y="1410214"/>
            <a:ext cx="8432800" cy="6038668"/>
            <a:chOff x="505778" y="1410214"/>
            <a:chExt cx="8432800" cy="6038668"/>
          </a:xfrm>
        </p:grpSpPr>
        <p:pic>
          <p:nvPicPr>
            <p:cNvPr id="35" name="Picture 34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28AD3B91-0938-1079-86DE-B6AB278B7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1" t="8189" r="-454" b="-522"/>
            <a:stretch>
              <a:fillRect/>
            </a:stretch>
          </p:blipFill>
          <p:spPr>
            <a:xfrm>
              <a:off x="505778" y="1410214"/>
              <a:ext cx="8432800" cy="6038668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53885FA-CAB1-4849-3B82-9F44E6C4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02" y="1629180"/>
              <a:ext cx="5316188" cy="336509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C22BE-4301-702F-821E-A873B345F7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5742683" cy="3716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Warranty-Admin Data” </a:t>
            </a:r>
            <a:r>
              <a:rPr lang="en-US" sz="1600"/>
              <a:t>from the drop-down list.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344A77-E3BA-74E0-E295-75454F4A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1900"/>
              <a:t>Step 8: The office warranty admin will click on the Blue </a:t>
            </a:r>
            <a:r>
              <a:rPr lang="en-US" sz="1900">
                <a:solidFill>
                  <a:schemeClr val="accent1"/>
                </a:solidFill>
              </a:rPr>
              <a:t>“Add Workflow”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1A7448B-B008-A2D1-3332-33BB0E471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502" y="1629180"/>
            <a:ext cx="5316188" cy="334604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8A0301-02A1-6CC8-F7EA-7634E2B848B5}"/>
              </a:ext>
            </a:extLst>
          </p:cNvPr>
          <p:cNvCxnSpPr>
            <a:cxnSpLocks/>
          </p:cNvCxnSpPr>
          <p:nvPr/>
        </p:nvCxnSpPr>
        <p:spPr>
          <a:xfrm>
            <a:off x="2662267" y="3955678"/>
            <a:ext cx="52632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6800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3E81-E0A0-4CE4-B1E4-5F13E0819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D406E-6095-9D57-5E9C-3046CFBBE00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482" y="940804"/>
            <a:ext cx="2537586" cy="43042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The office warranty admin is responsible for inserting the shipping and accounting information for the warranty claim.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Gold Stars indicate a “required” step that must be answered before the claim can be submitted. 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A green check mark appears when the required step is answered.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i="1">
                <a:latin typeface="Bahnschrift Light"/>
              </a:rPr>
              <a:t>Please read all workflow step instructions for warranty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74E74-F625-2E7E-C1B2-F8C5DD37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>
                <a:latin typeface="Bahnschrift"/>
              </a:rPr>
              <a:t>Step 9: Warranty Admin Workflow Step Requirements: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6EFBC7-2353-6F35-92AD-681ACF592FAB}"/>
              </a:ext>
            </a:extLst>
          </p:cNvPr>
          <p:cNvGrpSpPr/>
          <p:nvPr/>
        </p:nvGrpSpPr>
        <p:grpSpPr>
          <a:xfrm>
            <a:off x="3072025" y="1362075"/>
            <a:ext cx="2765426" cy="3359150"/>
            <a:chOff x="2793998" y="1362075"/>
            <a:chExt cx="2765426" cy="3359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8BB1D0-D28C-2D30-9F62-B113EB84AECC}"/>
                </a:ext>
              </a:extLst>
            </p:cNvPr>
            <p:cNvSpPr/>
            <p:nvPr/>
          </p:nvSpPr>
          <p:spPr>
            <a:xfrm>
              <a:off x="2793998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Content Placeholder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9147A7-94BC-E268-D0EE-2B8D9D6E7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t="739" r="937" b="782"/>
            <a:stretch>
              <a:fillRect/>
            </a:stretch>
          </p:blipFill>
          <p:spPr>
            <a:xfrm>
              <a:off x="2793999" y="1450975"/>
              <a:ext cx="2765425" cy="32702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E427AB-C054-5695-F371-63E1D0B036DA}"/>
              </a:ext>
            </a:extLst>
          </p:cNvPr>
          <p:cNvGrpSpPr/>
          <p:nvPr/>
        </p:nvGrpSpPr>
        <p:grpSpPr>
          <a:xfrm>
            <a:off x="6123202" y="1362075"/>
            <a:ext cx="2765425" cy="3359150"/>
            <a:chOff x="5845175" y="1362075"/>
            <a:chExt cx="2765425" cy="33591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20DB30-FBD0-B237-1B2C-201540D1CACE}"/>
                </a:ext>
              </a:extLst>
            </p:cNvPr>
            <p:cNvSpPr/>
            <p:nvPr/>
          </p:nvSpPr>
          <p:spPr>
            <a:xfrm>
              <a:off x="5845175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F8AE80D-BB3B-2C10-1721-F8C2649E0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739" r="982" b="782"/>
            <a:stretch>
              <a:fillRect/>
            </a:stretch>
          </p:blipFill>
          <p:spPr>
            <a:xfrm>
              <a:off x="5845175" y="1450975"/>
              <a:ext cx="2765425" cy="327025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D5926CA-CA36-8AEF-1B21-253E367F90E7}"/>
              </a:ext>
            </a:extLst>
          </p:cNvPr>
          <p:cNvCxnSpPr>
            <a:cxnSpLocks/>
          </p:cNvCxnSpPr>
          <p:nvPr/>
        </p:nvCxnSpPr>
        <p:spPr>
          <a:xfrm>
            <a:off x="2833902" y="22606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F591FB-B0D9-4E79-E171-A6993554EBE6}"/>
              </a:ext>
            </a:extLst>
          </p:cNvPr>
          <p:cNvCxnSpPr>
            <a:cxnSpLocks/>
          </p:cNvCxnSpPr>
          <p:nvPr/>
        </p:nvCxnSpPr>
        <p:spPr>
          <a:xfrm rot="5400000">
            <a:off x="6890819" y="220828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682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BBC99-ABC8-6C95-E600-3FBD0DB1D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30C7-7AFA-1677-090B-1E21C6F29F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147048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Go to the top right corner of the “Job” and click the three dots.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select “Complete Job.” This will trigger a notification to AAON that a claim is submitted.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DE3F15-064D-9FA5-0AE4-A8792922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000">
                <a:latin typeface="Bahnschrift"/>
              </a:rPr>
              <a:t>Step 10: After Completing the Warranty Admin Data Workflow Steps: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7300D0-DEC7-222E-8206-7B70017737CC}"/>
              </a:ext>
            </a:extLst>
          </p:cNvPr>
          <p:cNvGrpSpPr/>
          <p:nvPr/>
        </p:nvGrpSpPr>
        <p:grpSpPr>
          <a:xfrm>
            <a:off x="4778381" y="2768598"/>
            <a:ext cx="3870325" cy="3159449"/>
            <a:chOff x="4778381" y="2768598"/>
            <a:chExt cx="3870325" cy="3159449"/>
          </a:xfrm>
        </p:grpSpPr>
        <p:pic>
          <p:nvPicPr>
            <p:cNvPr id="6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C94F1D1-73E4-8C01-170B-E146173F1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" t="872" r="639" b="-19433"/>
            <a:stretch>
              <a:fillRect/>
            </a:stretch>
          </p:blipFill>
          <p:spPr>
            <a:xfrm>
              <a:off x="4778381" y="2768598"/>
              <a:ext cx="3870325" cy="31594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0163D39-46CA-64E4-93B5-5D7B8B618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5" t="31611" r="21958" b="65768"/>
            <a:stretch>
              <a:fillRect/>
            </a:stretch>
          </p:blipFill>
          <p:spPr>
            <a:xfrm>
              <a:off x="7464425" y="3530600"/>
              <a:ext cx="349249" cy="69850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709623-70AD-CCE4-2E72-5ADDEB0F8FA4}"/>
              </a:ext>
            </a:extLst>
          </p:cNvPr>
          <p:cNvCxnSpPr>
            <a:cxnSpLocks/>
          </p:cNvCxnSpPr>
          <p:nvPr/>
        </p:nvCxnSpPr>
        <p:spPr>
          <a:xfrm rot="5400000">
            <a:off x="7707301" y="2933901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B718E-4B79-F907-CDAE-CB0C0B95E0B7}"/>
              </a:ext>
            </a:extLst>
          </p:cNvPr>
          <p:cNvGrpSpPr/>
          <p:nvPr/>
        </p:nvGrpSpPr>
        <p:grpSpPr>
          <a:xfrm>
            <a:off x="619125" y="2768599"/>
            <a:ext cx="3870326" cy="3159449"/>
            <a:chOff x="619125" y="2768599"/>
            <a:chExt cx="3870326" cy="3159449"/>
          </a:xfrm>
        </p:grpSpPr>
        <p:pic>
          <p:nvPicPr>
            <p:cNvPr id="5" name="Content Placeholder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AC9BE51-1E30-246D-7D21-5E21F0DE3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872" r="620" b="-19433"/>
            <a:stretch>
              <a:fillRect/>
            </a:stretch>
          </p:blipFill>
          <p:spPr>
            <a:xfrm>
              <a:off x="619125" y="2768599"/>
              <a:ext cx="3870326" cy="31594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A74513-434B-C399-70A7-41E70D65C8BB}"/>
                </a:ext>
              </a:extLst>
            </p:cNvPr>
            <p:cNvSpPr/>
            <p:nvPr/>
          </p:nvSpPr>
          <p:spPr>
            <a:xfrm>
              <a:off x="3333750" y="3527425"/>
              <a:ext cx="485775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43972E-B27F-F45F-BCED-C1FF623D60A3}"/>
              </a:ext>
            </a:extLst>
          </p:cNvPr>
          <p:cNvCxnSpPr>
            <a:cxnSpLocks/>
          </p:cNvCxnSpPr>
          <p:nvPr/>
        </p:nvCxnSpPr>
        <p:spPr>
          <a:xfrm>
            <a:off x="3442566" y="31369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0359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AB07-EAFD-F9BB-A86A-7D29A2DF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EFEAB52E-FDBD-777F-F825-F0C43D2B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" r="50112" b="-72578"/>
          <a:stretch>
            <a:fillRect/>
          </a:stretch>
        </p:blipFill>
        <p:spPr>
          <a:xfrm>
            <a:off x="4773103" y="2546749"/>
            <a:ext cx="3751775" cy="33875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4CCD-6B3C-CB89-3E29-FABA779473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Check the status of the claim as it is being processed by checking the claims approval line located at the bottom of each “AAON Warranty - Tech Data” workflow.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You can also collect warranty documents such as the DSO, RGA, and Labor Authorizations.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F7D918-AB09-4D02-96A1-ABF4E1BD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Where to Collect Warranty Documents: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CCA6AD-BD9F-86E9-0819-9397A82D862A}"/>
              </a:ext>
            </a:extLst>
          </p:cNvPr>
          <p:cNvCxnSpPr>
            <a:cxnSpLocks/>
          </p:cNvCxnSpPr>
          <p:nvPr/>
        </p:nvCxnSpPr>
        <p:spPr>
          <a:xfrm rot="10800000">
            <a:off x="8429804" y="3717386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2AE291-FAED-2EA1-9F40-DFE384A51769}"/>
              </a:ext>
            </a:extLst>
          </p:cNvPr>
          <p:cNvSpPr txBox="1">
            <a:spLocks/>
          </p:cNvSpPr>
          <p:nvPr/>
        </p:nvSpPr>
        <p:spPr>
          <a:xfrm>
            <a:off x="619121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Has this claim been Approved or Denied?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930A89-DC74-2D03-8AC9-61CEF1FC264C}"/>
              </a:ext>
            </a:extLst>
          </p:cNvPr>
          <p:cNvSpPr txBox="1">
            <a:spLocks/>
          </p:cNvSpPr>
          <p:nvPr/>
        </p:nvSpPr>
        <p:spPr>
          <a:xfrm>
            <a:off x="4773109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Upload DSO: RGA: Labor Authorizations</a:t>
            </a:r>
          </a:p>
        </p:txBody>
      </p:sp>
      <p:pic>
        <p:nvPicPr>
          <p:cNvPr id="11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099993-F65C-3367-B46A-590FEF2A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003" r="721" b="-6850"/>
          <a:stretch>
            <a:fillRect/>
          </a:stretch>
        </p:blipFill>
        <p:spPr>
          <a:xfrm>
            <a:off x="619121" y="2546751"/>
            <a:ext cx="3870321" cy="338749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13D4E67-FC6D-3127-FB15-87A4932587EB}"/>
              </a:ext>
            </a:extLst>
          </p:cNvPr>
          <p:cNvCxnSpPr>
            <a:cxnSpLocks/>
          </p:cNvCxnSpPr>
          <p:nvPr/>
        </p:nvCxnSpPr>
        <p:spPr>
          <a:xfrm>
            <a:off x="4572000" y="2665413"/>
            <a:ext cx="34106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E6C27-1B48-E726-F1E6-69EEE46FC426}"/>
              </a:ext>
            </a:extLst>
          </p:cNvPr>
          <p:cNvCxnSpPr>
            <a:cxnSpLocks/>
          </p:cNvCxnSpPr>
          <p:nvPr/>
        </p:nvCxnSpPr>
        <p:spPr>
          <a:xfrm>
            <a:off x="385041" y="3929857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2934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949BF-9F8F-AA87-8673-E39F8A9D7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E721-845F-F978-1813-8C852769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to Submit a 2-Step Warranty Claim from Mobile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4144-3E21-600C-E7AC-3CA7B20E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C75DBD-5AB0-AAC1-0460-89C8BB6EE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37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648B-1F66-F786-8F9B-B1510B28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77F93-A8DA-8680-3C40-0129BDAC76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Click the Blue Button </a:t>
            </a:r>
            <a:r>
              <a:rPr lang="en-US" sz="1600">
                <a:solidFill>
                  <a:schemeClr val="accent1"/>
                </a:solidFill>
              </a:rPr>
              <a:t>“Create New Job”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9D3D73-5434-4933-91F9-C9879FE7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1: Create New Job in </a:t>
            </a:r>
            <a:r>
              <a:rPr lang="en-US" sz="2300">
                <a:solidFill>
                  <a:schemeClr val="accent1"/>
                </a:solidFill>
              </a:rPr>
              <a:t>Mobile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17425-EB85-D697-42E9-751D71386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-1" y="1211581"/>
            <a:ext cx="3456879" cy="4509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A39A5-FDA0-94D2-367B-51368D593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2843560" y="1211581"/>
            <a:ext cx="3456879" cy="4509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8A32D3-16E9-30F1-AE9F-E85873B18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5626804" y="1211581"/>
            <a:ext cx="3456879" cy="450942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9A6CA6-31A9-689C-B097-9EF815071EC7}"/>
              </a:ext>
            </a:extLst>
          </p:cNvPr>
          <p:cNvCxnSpPr>
            <a:cxnSpLocks/>
          </p:cNvCxnSpPr>
          <p:nvPr/>
        </p:nvCxnSpPr>
        <p:spPr>
          <a:xfrm rot="10800000">
            <a:off x="2437562" y="2223677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69F5C1-18A3-2965-49DD-B76D6F88A62A}"/>
              </a:ext>
            </a:extLst>
          </p:cNvPr>
          <p:cNvSpPr txBox="1">
            <a:spLocks/>
          </p:cNvSpPr>
          <p:nvPr/>
        </p:nvSpPr>
        <p:spPr>
          <a:xfrm>
            <a:off x="2812407" y="2103817"/>
            <a:ext cx="789148" cy="58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Tap to create a new 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9D2B81-1511-1286-2EC2-6A9996263C72}"/>
              </a:ext>
            </a:extLst>
          </p:cNvPr>
          <p:cNvCxnSpPr>
            <a:cxnSpLocks/>
          </p:cNvCxnSpPr>
          <p:nvPr/>
        </p:nvCxnSpPr>
        <p:spPr>
          <a:xfrm rot="10800000" flipH="1">
            <a:off x="3415596" y="314445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3C69459-BDD9-5A29-370C-94ADF3B86473}"/>
              </a:ext>
            </a:extLst>
          </p:cNvPr>
          <p:cNvSpPr txBox="1">
            <a:spLocks/>
          </p:cNvSpPr>
          <p:nvPr/>
        </p:nvSpPr>
        <p:spPr>
          <a:xfrm>
            <a:off x="2812407" y="3029576"/>
            <a:ext cx="789148" cy="58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Enter all required fields ⭐️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7709EB-B055-88B6-FF1F-E6F47F8BD7C3}"/>
              </a:ext>
            </a:extLst>
          </p:cNvPr>
          <p:cNvCxnSpPr>
            <a:cxnSpLocks/>
          </p:cNvCxnSpPr>
          <p:nvPr/>
        </p:nvCxnSpPr>
        <p:spPr>
          <a:xfrm rot="10800000">
            <a:off x="8117066" y="249061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2F3D031-151B-2BED-C0DC-109D37F2C59F}"/>
              </a:ext>
            </a:extLst>
          </p:cNvPr>
          <p:cNvSpPr txBox="1">
            <a:spLocks/>
          </p:cNvSpPr>
          <p:nvPr/>
        </p:nvSpPr>
        <p:spPr>
          <a:xfrm>
            <a:off x="5623761" y="1892817"/>
            <a:ext cx="789148" cy="787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Edit or add information by tapping the pencil icons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BB44B31-27C4-D1FF-EA31-010EC7539856}"/>
              </a:ext>
            </a:extLst>
          </p:cNvPr>
          <p:cNvSpPr txBox="1">
            <a:spLocks/>
          </p:cNvSpPr>
          <p:nvPr/>
        </p:nvSpPr>
        <p:spPr>
          <a:xfrm>
            <a:off x="5623761" y="2950644"/>
            <a:ext cx="789148" cy="78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Add workflows based on the 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586555-7680-793F-5570-FCF929759249}"/>
              </a:ext>
            </a:extLst>
          </p:cNvPr>
          <p:cNvCxnSpPr>
            <a:cxnSpLocks/>
          </p:cNvCxnSpPr>
          <p:nvPr/>
        </p:nvCxnSpPr>
        <p:spPr>
          <a:xfrm rot="10800000">
            <a:off x="8117066" y="4211503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BF41B75-9FA5-C75C-A954-7D9DA6D80C03}"/>
              </a:ext>
            </a:extLst>
          </p:cNvPr>
          <p:cNvSpPr txBox="1">
            <a:spLocks/>
          </p:cNvSpPr>
          <p:nvPr/>
        </p:nvSpPr>
        <p:spPr>
          <a:xfrm>
            <a:off x="5623761" y="4154977"/>
            <a:ext cx="963752" cy="122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Add searchable tags or keywords specific to the workflow/job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802BECAE-C4C3-DBE5-F710-D0FA2631FA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72906" y="3546986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0108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6916-49EB-4601-30D1-75F387CAB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80EA7-1361-1BB6-5235-AD9CA1D7CF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 information inserted here is for your Rep Office purpose and searchability. Please contact your admin to determine the preferred method for Work Order Number generation.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E3494A-EAFB-B234-2E39-1FDB6BF1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2: </a:t>
            </a:r>
            <a:r>
              <a:rPr lang="en-US" sz="2300">
                <a:solidFill>
                  <a:schemeClr val="accent1"/>
                </a:solidFill>
              </a:rPr>
              <a:t>Create New Job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2102E-2379-2B3A-A308-12CFFAF9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792" y="1211581"/>
            <a:ext cx="4509426" cy="45094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1EA6721-72B0-3162-E3A8-5D925696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484" y="3359104"/>
            <a:ext cx="175365" cy="1753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8E1245-D704-89EA-76BE-EF1DE9990DBA}"/>
              </a:ext>
            </a:extLst>
          </p:cNvPr>
          <p:cNvSpPr txBox="1">
            <a:spLocks/>
          </p:cNvSpPr>
          <p:nvPr/>
        </p:nvSpPr>
        <p:spPr>
          <a:xfrm>
            <a:off x="601523" y="2790974"/>
            <a:ext cx="3970476" cy="43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Capture a picture of a </a:t>
            </a:r>
            <a:r>
              <a:rPr lang="en-US" sz="1000" err="1"/>
              <a:t>dataplate</a:t>
            </a:r>
            <a:r>
              <a:rPr lang="en-US" sz="1000"/>
              <a:t> to collect valuable information, such as Make, Model, Serial Number, </a:t>
            </a:r>
            <a:r>
              <a:rPr lang="en-US" sz="1000" err="1"/>
              <a:t>Mfr</a:t>
            </a:r>
            <a:r>
              <a:rPr lang="en-US" sz="1000"/>
              <a:t> date, and more, with OCR* technology</a:t>
            </a:r>
            <a:endParaRPr lang="en-US" sz="1000">
              <a:solidFill>
                <a:schemeClr val="accen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94A732-2A10-16D4-FBC4-910B42AF4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84" y="3602339"/>
            <a:ext cx="175365" cy="1534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CF80118-DA2A-61E8-6C3B-A1FFEC298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484" y="3849814"/>
            <a:ext cx="175365" cy="1341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F7BF0D1-036C-F727-F960-293A4C10CD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484" y="4080711"/>
            <a:ext cx="175365" cy="1607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2F92461-D984-0763-2746-CDAB9EAD9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484" y="4346213"/>
            <a:ext cx="175365" cy="1906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887E03-A867-2E9C-9534-5A4D7605BA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510" y="4579073"/>
            <a:ext cx="175365" cy="17536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BBB0C6A-A4EF-89DC-52D2-7A8D98B776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523" y="4832327"/>
            <a:ext cx="175365" cy="17536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B868FBE-D1A9-5C22-2A88-CD3E7F2F8933}"/>
              </a:ext>
            </a:extLst>
          </p:cNvPr>
          <p:cNvSpPr txBox="1">
            <a:spLocks/>
          </p:cNvSpPr>
          <p:nvPr/>
        </p:nvSpPr>
        <p:spPr>
          <a:xfrm>
            <a:off x="811665" y="3331753"/>
            <a:ext cx="277210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could be shared with customers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AB82DD1-C339-3380-5FE6-6856FD1AD214}"/>
              </a:ext>
            </a:extLst>
          </p:cNvPr>
          <p:cNvSpPr txBox="1">
            <a:spLocks/>
          </p:cNvSpPr>
          <p:nvPr/>
        </p:nvSpPr>
        <p:spPr>
          <a:xfrm>
            <a:off x="811665" y="3558750"/>
            <a:ext cx="312423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Images will be submitted for </a:t>
            </a:r>
            <a:r>
              <a:rPr lang="en-US" sz="1000" err="1"/>
              <a:t>Dataplate</a:t>
            </a:r>
            <a:r>
              <a:rPr lang="en-US" sz="1000"/>
              <a:t> Text Extraction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A6A8556-8712-169B-029E-DAF22851EFA2}"/>
              </a:ext>
            </a:extLst>
          </p:cNvPr>
          <p:cNvSpPr txBox="1">
            <a:spLocks/>
          </p:cNvSpPr>
          <p:nvPr/>
        </p:nvSpPr>
        <p:spPr>
          <a:xfrm>
            <a:off x="811665" y="3808642"/>
            <a:ext cx="3425244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Videos will be submitted for speech to text transcription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7C512F-93D9-F254-AD7B-3C8E96516EE0}"/>
              </a:ext>
            </a:extLst>
          </p:cNvPr>
          <p:cNvSpPr txBox="1">
            <a:spLocks/>
          </p:cNvSpPr>
          <p:nvPr/>
        </p:nvSpPr>
        <p:spPr>
          <a:xfrm>
            <a:off x="811665" y="4055617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will automatically be added to the Knowledge Base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B98D3E-D639-A2A7-3023-A17521612FFA}"/>
              </a:ext>
            </a:extLst>
          </p:cNvPr>
          <p:cNvSpPr txBox="1">
            <a:spLocks/>
          </p:cNvSpPr>
          <p:nvPr/>
        </p:nvSpPr>
        <p:spPr>
          <a:xfrm>
            <a:off x="811664" y="4305509"/>
            <a:ext cx="3970476" cy="34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A workflow may be added to the job based on the answer to this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6FA9FF-8024-5C2D-F83A-C87CC420DF26}"/>
              </a:ext>
            </a:extLst>
          </p:cNvPr>
          <p:cNvSpPr txBox="1">
            <a:spLocks/>
          </p:cNvSpPr>
          <p:nvPr/>
        </p:nvSpPr>
        <p:spPr>
          <a:xfrm>
            <a:off x="811665" y="4555401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There is a requirement that still needs to be fulfilled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03B092A-D47B-D08D-6CE0-55666EE48028}"/>
              </a:ext>
            </a:extLst>
          </p:cNvPr>
          <p:cNvSpPr txBox="1">
            <a:spLocks/>
          </p:cNvSpPr>
          <p:nvPr/>
        </p:nvSpPr>
        <p:spPr>
          <a:xfrm>
            <a:off x="811665" y="4805293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 requirement for this step has been fulfilled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3D7511-5E77-D64E-848C-56E737FDAD04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200268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AEC7A54-EF36-5B32-68BA-51F8C3C0D20D}"/>
              </a:ext>
            </a:extLst>
          </p:cNvPr>
          <p:cNvCxnSpPr>
            <a:cxnSpLocks/>
          </p:cNvCxnSpPr>
          <p:nvPr/>
        </p:nvCxnSpPr>
        <p:spPr>
          <a:xfrm rot="5400000" flipH="1">
            <a:off x="6626265" y="4359687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D79308-B004-6E6E-13FA-E25BE07734DF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399838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262EE6-FC20-7C33-FE5A-7E3E71AB3BD1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734929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BFD9495-EBF7-F208-0637-F37F07A371FE}"/>
              </a:ext>
            </a:extLst>
          </p:cNvPr>
          <p:cNvSpPr txBox="1">
            <a:spLocks/>
          </p:cNvSpPr>
          <p:nvPr/>
        </p:nvSpPr>
        <p:spPr>
          <a:xfrm>
            <a:off x="7167029" y="1881457"/>
            <a:ext cx="1282357" cy="40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Label each workflow within a job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9CD3544-DF6A-07C6-0AA8-02DA0B915969}"/>
              </a:ext>
            </a:extLst>
          </p:cNvPr>
          <p:cNvSpPr txBox="1">
            <a:spLocks/>
          </p:cNvSpPr>
          <p:nvPr/>
        </p:nvSpPr>
        <p:spPr>
          <a:xfrm>
            <a:off x="7167029" y="2963081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Options for collecting and adding data and content to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74B399-E241-5FE0-44A0-F0FAE86E6B0F}"/>
              </a:ext>
            </a:extLst>
          </p:cNvPr>
          <p:cNvSpPr txBox="1">
            <a:spLocks/>
          </p:cNvSpPr>
          <p:nvPr/>
        </p:nvSpPr>
        <p:spPr>
          <a:xfrm>
            <a:off x="7167029" y="3610547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Easily collect data in the field with various workflow step types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1DEA9C0-E4D8-CF7B-6006-CEEA68BB3680}"/>
              </a:ext>
            </a:extLst>
          </p:cNvPr>
          <p:cNvSpPr txBox="1">
            <a:spLocks/>
          </p:cNvSpPr>
          <p:nvPr/>
        </p:nvSpPr>
        <p:spPr>
          <a:xfrm>
            <a:off x="7167030" y="4388639"/>
            <a:ext cx="1193200" cy="671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Provide technicians with specific instructions on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C27A828-C0D9-63BE-B448-80CE3E8BD40E}"/>
              </a:ext>
            </a:extLst>
          </p:cNvPr>
          <p:cNvSpPr txBox="1">
            <a:spLocks/>
          </p:cNvSpPr>
          <p:nvPr/>
        </p:nvSpPr>
        <p:spPr>
          <a:xfrm>
            <a:off x="601523" y="1649393"/>
            <a:ext cx="3970476" cy="1132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Select your own work order number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Select your own customer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Add the physical address of the job site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Assign the ticket to your own email address to start a warranty claim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Then click </a:t>
            </a:r>
            <a:r>
              <a:rPr lang="en-US" sz="1000">
                <a:solidFill>
                  <a:schemeClr val="accent1"/>
                </a:solidFill>
              </a:rPr>
              <a:t>“Create”</a:t>
            </a:r>
          </a:p>
        </p:txBody>
      </p:sp>
    </p:spTree>
    <p:extLst>
      <p:ext uri="{BB962C8B-B14F-4D97-AF65-F5344CB8AC3E}">
        <p14:creationId xmlns:p14="http://schemas.microsoft.com/office/powerpoint/2010/main" val="425912768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FD2E-75F1-145A-EE14-FD74D2556C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760601"/>
            <a:ext cx="8141833" cy="95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latin typeface="Bahnschrift Light"/>
              </a:rPr>
              <a:t>Important! Our goal is to  approve claims within 24hrs. However, during the summer months, processing times may be longer. 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1200">
                <a:latin typeface="Bahnschrift Light"/>
              </a:rPr>
              <a:t>On average, 80 to 85% of claims are completed – from submission to shipment – within 5 business days. Please note assembly, manufacturing, and shortages of parts may cause a claim to be processed outside of the 5-business day target.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0181FD-545C-6887-38EC-D9D768BD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/>
              <a:t>2 Ways to Submit an AAON 2-Step Warranty Claim</a:t>
            </a:r>
          </a:p>
        </p:txBody>
      </p:sp>
      <p:pic>
        <p:nvPicPr>
          <p:cNvPr id="6" name="Picture 5" descr="A computer with a login page&#10;&#10;AI-generated content may be incorrect.">
            <a:extLst>
              <a:ext uri="{FF2B5EF4-FFF2-40B4-BE49-F238E27FC236}">
                <a16:creationId xmlns:a16="http://schemas.microsoft.com/office/drawing/2014/main" id="{97C3C596-6991-D5F7-26A1-ED1131A12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97" y="1723424"/>
            <a:ext cx="6533908" cy="510772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1AA074-CAEE-40F8-E560-603A2E305BA6}"/>
              </a:ext>
            </a:extLst>
          </p:cNvPr>
          <p:cNvSpPr txBox="1">
            <a:spLocks/>
          </p:cNvSpPr>
          <p:nvPr/>
        </p:nvSpPr>
        <p:spPr>
          <a:xfrm>
            <a:off x="505779" y="1579159"/>
            <a:ext cx="4471664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/>
              <a:t>From Desktop Visit:</a:t>
            </a:r>
            <a:br>
              <a:rPr lang="en-US" sz="1200"/>
            </a:br>
            <a:r>
              <a:rPr lang="en-US" sz="1200" err="1">
                <a:solidFill>
                  <a:schemeClr val="accent1"/>
                </a:solidFill>
              </a:rPr>
              <a:t>visionweb.xoi.io</a:t>
            </a:r>
            <a:endParaRPr lang="en-US" sz="120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AEEA0-3697-F9CE-785D-CB5839BAB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87" y="1672624"/>
            <a:ext cx="5715000" cy="5715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7E7E94-2DA6-083E-590C-FC3643924FBF}"/>
              </a:ext>
            </a:extLst>
          </p:cNvPr>
          <p:cNvSpPr txBox="1">
            <a:spLocks/>
          </p:cNvSpPr>
          <p:nvPr/>
        </p:nvSpPr>
        <p:spPr>
          <a:xfrm>
            <a:off x="5540136" y="1579159"/>
            <a:ext cx="2999101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/>
              <a:t>From Mobile Device Download Free:</a:t>
            </a:r>
            <a:br>
              <a:rPr lang="en-US" sz="1200"/>
            </a:br>
            <a:r>
              <a:rPr lang="en-US" sz="1200">
                <a:solidFill>
                  <a:schemeClr val="accent1"/>
                </a:solidFill>
              </a:rPr>
              <a:t>XOi Vision Live App</a:t>
            </a:r>
          </a:p>
        </p:txBody>
      </p:sp>
    </p:spTree>
    <p:extLst>
      <p:ext uri="{BB962C8B-B14F-4D97-AF65-F5344CB8AC3E}">
        <p14:creationId xmlns:p14="http://schemas.microsoft.com/office/powerpoint/2010/main" val="300336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8F83D-B369-6B41-61FF-064C052E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2F2-B259-6B5A-B7D6-482DB4AD7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 Tech Data” </a:t>
            </a:r>
            <a:r>
              <a:rPr lang="en-US" sz="1600"/>
              <a:t>from the drop-down list.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B0E23-6503-4A68-BEBF-D73625F7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3: Click on the Blue </a:t>
            </a:r>
            <a:r>
              <a:rPr lang="en-US" sz="2300">
                <a:solidFill>
                  <a:schemeClr val="accent1"/>
                </a:solidFill>
              </a:rPr>
              <a:t>”Add Workflow”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DB224-FAF1-1BCC-9F0D-CB37B41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892" y="1205574"/>
            <a:ext cx="4509426" cy="45094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52A51B-B8CF-E832-04F4-A826292FD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484" y="3359104"/>
            <a:ext cx="175365" cy="1753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E1C13C-BE6F-107D-B6CD-13DB8D5F1B4B}"/>
              </a:ext>
            </a:extLst>
          </p:cNvPr>
          <p:cNvSpPr txBox="1">
            <a:spLocks/>
          </p:cNvSpPr>
          <p:nvPr/>
        </p:nvSpPr>
        <p:spPr>
          <a:xfrm>
            <a:off x="601523" y="1432384"/>
            <a:ext cx="3970476" cy="151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Capture a picture of a </a:t>
            </a:r>
            <a:r>
              <a:rPr lang="en-US" sz="1000" err="1"/>
              <a:t>dataplate</a:t>
            </a:r>
            <a:r>
              <a:rPr lang="en-US" sz="1000"/>
              <a:t> to collect valuable information, such as Make, Model, Serial Number, </a:t>
            </a:r>
            <a:r>
              <a:rPr lang="en-US" sz="1000" err="1"/>
              <a:t>Mfr</a:t>
            </a:r>
            <a:r>
              <a:rPr lang="en-US" sz="1000"/>
              <a:t> date, and more, with OCR* technology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After completing all of the required steps, the technician will click “Finish Workflow.” This will trigger a notification to your office warranty administrator that a claim is submitted.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The office warranty administrator will edit the job and assign the job to their own email address.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/>
          </a:p>
          <a:p>
            <a:pPr>
              <a:lnSpc>
                <a:spcPct val="100000"/>
              </a:lnSpc>
            </a:pPr>
            <a:endParaRPr lang="en-US" sz="1000">
              <a:solidFill>
                <a:schemeClr val="accen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BC6DD99-8460-9568-8D52-52F582619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84" y="3602339"/>
            <a:ext cx="175365" cy="1534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2D2DAE-A6CB-5212-58DD-2DE0B8B0C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484" y="3849814"/>
            <a:ext cx="175365" cy="1341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3AEFDD4-FB94-5FAC-26BC-AC697B3FB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484" y="4080711"/>
            <a:ext cx="175365" cy="1607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FFF1C55-9653-DF74-01B4-3A901FDE9F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484" y="4346213"/>
            <a:ext cx="175365" cy="1906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D645050-82DC-FDD0-FB30-938BD7FD3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510" y="4579073"/>
            <a:ext cx="175365" cy="17536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435E11C-5F67-B3DC-7DAF-F21A854B96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523" y="4832327"/>
            <a:ext cx="175365" cy="17536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0ADDAE-3E42-5A01-1854-24B6B65627B1}"/>
              </a:ext>
            </a:extLst>
          </p:cNvPr>
          <p:cNvSpPr txBox="1">
            <a:spLocks/>
          </p:cNvSpPr>
          <p:nvPr/>
        </p:nvSpPr>
        <p:spPr>
          <a:xfrm>
            <a:off x="811665" y="3331753"/>
            <a:ext cx="277210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could be shared with customers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69BCA42-D112-C478-6CFC-719D61D1AFD7}"/>
              </a:ext>
            </a:extLst>
          </p:cNvPr>
          <p:cNvSpPr txBox="1">
            <a:spLocks/>
          </p:cNvSpPr>
          <p:nvPr/>
        </p:nvSpPr>
        <p:spPr>
          <a:xfrm>
            <a:off x="811665" y="3558750"/>
            <a:ext cx="312423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Images will be submitted for </a:t>
            </a:r>
            <a:r>
              <a:rPr lang="en-US" sz="1000" err="1"/>
              <a:t>Dataplate</a:t>
            </a:r>
            <a:r>
              <a:rPr lang="en-US" sz="1000"/>
              <a:t> Text Extraction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6EC730-CE34-788C-937A-7CB5717B6674}"/>
              </a:ext>
            </a:extLst>
          </p:cNvPr>
          <p:cNvSpPr txBox="1">
            <a:spLocks/>
          </p:cNvSpPr>
          <p:nvPr/>
        </p:nvSpPr>
        <p:spPr>
          <a:xfrm>
            <a:off x="811665" y="3808642"/>
            <a:ext cx="3425244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Videos will be submitted for speech to text transcription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CF495C-45BE-D8A1-FDBA-87A101773EDB}"/>
              </a:ext>
            </a:extLst>
          </p:cNvPr>
          <p:cNvSpPr txBox="1">
            <a:spLocks/>
          </p:cNvSpPr>
          <p:nvPr/>
        </p:nvSpPr>
        <p:spPr>
          <a:xfrm>
            <a:off x="811665" y="4055617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will automatically be added to the Knowledge Base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B9F73E-CA70-0F17-110F-52C87B6BF47F}"/>
              </a:ext>
            </a:extLst>
          </p:cNvPr>
          <p:cNvSpPr txBox="1">
            <a:spLocks/>
          </p:cNvSpPr>
          <p:nvPr/>
        </p:nvSpPr>
        <p:spPr>
          <a:xfrm>
            <a:off x="811664" y="4305509"/>
            <a:ext cx="3903405" cy="34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A workflow may be added to the job based on the answer to this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0F7E660-B800-58DB-E312-4ED01205EF2E}"/>
              </a:ext>
            </a:extLst>
          </p:cNvPr>
          <p:cNvSpPr txBox="1">
            <a:spLocks/>
          </p:cNvSpPr>
          <p:nvPr/>
        </p:nvSpPr>
        <p:spPr>
          <a:xfrm>
            <a:off x="811665" y="4555401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There is a requirement that still needs to be fulfilled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834C837-FFE5-9984-0332-FFD1E54A0EB5}"/>
              </a:ext>
            </a:extLst>
          </p:cNvPr>
          <p:cNvSpPr txBox="1">
            <a:spLocks/>
          </p:cNvSpPr>
          <p:nvPr/>
        </p:nvSpPr>
        <p:spPr>
          <a:xfrm>
            <a:off x="811665" y="4805293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 requirement for this step has been fulfilled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3AF311-83C8-BB92-60EF-6CB3AE5A3B43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200268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70A11A9-FCF1-8BE3-5FBD-FE7DF1A0AABA}"/>
              </a:ext>
            </a:extLst>
          </p:cNvPr>
          <p:cNvCxnSpPr>
            <a:cxnSpLocks/>
          </p:cNvCxnSpPr>
          <p:nvPr/>
        </p:nvCxnSpPr>
        <p:spPr>
          <a:xfrm rot="5400000" flipH="1">
            <a:off x="6626265" y="4359687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0CF61A-2BB7-4BBA-4327-BB87954EB72B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399838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E616A7-B467-2D78-6685-B850A5C0B9BB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734929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3ADF41E-2A26-53F2-8A09-5213787A7650}"/>
              </a:ext>
            </a:extLst>
          </p:cNvPr>
          <p:cNvSpPr txBox="1">
            <a:spLocks/>
          </p:cNvSpPr>
          <p:nvPr/>
        </p:nvSpPr>
        <p:spPr>
          <a:xfrm>
            <a:off x="7167029" y="1881457"/>
            <a:ext cx="1282357" cy="40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Label each workflow within a job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019DDA5-D3F3-EE29-104C-C182FBB38A1B}"/>
              </a:ext>
            </a:extLst>
          </p:cNvPr>
          <p:cNvSpPr txBox="1">
            <a:spLocks/>
          </p:cNvSpPr>
          <p:nvPr/>
        </p:nvSpPr>
        <p:spPr>
          <a:xfrm>
            <a:off x="7167029" y="2963081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Options for collecting and adding data and content to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15F5448-4725-7AE8-B65B-D75A125F7386}"/>
              </a:ext>
            </a:extLst>
          </p:cNvPr>
          <p:cNvSpPr txBox="1">
            <a:spLocks/>
          </p:cNvSpPr>
          <p:nvPr/>
        </p:nvSpPr>
        <p:spPr>
          <a:xfrm>
            <a:off x="7167029" y="3610547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Easily collect data in the field with various workflow step types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341705A-971E-BF77-08B8-E877CACDA1EE}"/>
              </a:ext>
            </a:extLst>
          </p:cNvPr>
          <p:cNvSpPr txBox="1">
            <a:spLocks/>
          </p:cNvSpPr>
          <p:nvPr/>
        </p:nvSpPr>
        <p:spPr>
          <a:xfrm>
            <a:off x="7167030" y="4388639"/>
            <a:ext cx="1193200" cy="671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Provide technicians with specific instructions on each step</a:t>
            </a:r>
            <a:endParaRPr lang="en-US" sz="1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4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4E254-166D-8713-F167-D66CDEFB8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72DEDD8-B044-C5B8-D57D-AF3709AFADA5}"/>
              </a:ext>
            </a:extLst>
          </p:cNvPr>
          <p:cNvGrpSpPr/>
          <p:nvPr/>
        </p:nvGrpSpPr>
        <p:grpSpPr>
          <a:xfrm>
            <a:off x="505778" y="1410214"/>
            <a:ext cx="8432800" cy="6038668"/>
            <a:chOff x="505778" y="1410214"/>
            <a:chExt cx="8432800" cy="6038668"/>
          </a:xfrm>
        </p:grpSpPr>
        <p:pic>
          <p:nvPicPr>
            <p:cNvPr id="35" name="Picture 34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3136AA39-F892-869D-07F1-02F1C967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1" t="8189" r="-454" b="-522"/>
            <a:stretch>
              <a:fillRect/>
            </a:stretch>
          </p:blipFill>
          <p:spPr>
            <a:xfrm>
              <a:off x="505778" y="1410214"/>
              <a:ext cx="8432800" cy="6038668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1C0A1A9-A266-759F-D988-FE0156F6D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02" y="1629180"/>
              <a:ext cx="5316188" cy="336509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502E3-07F2-183D-73EE-BBB2B36398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6259232" cy="3716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Warranty-Admin Data” </a:t>
            </a:r>
            <a:r>
              <a:rPr lang="en-US" sz="1600"/>
              <a:t>from the drop-down list.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AB5840-14F8-5864-C628-F20935F2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1900"/>
              <a:t>Step 4: The office warranty admin will click on the Blue </a:t>
            </a:r>
            <a:r>
              <a:rPr lang="en-US" sz="1900">
                <a:solidFill>
                  <a:schemeClr val="accent1"/>
                </a:solidFill>
              </a:rPr>
              <a:t>“Add Workflow”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F1105CA-B6FA-E371-BD13-4E93B7085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502" y="1629180"/>
            <a:ext cx="5316188" cy="334604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F4C494-E9B3-30E4-82CD-34FF1CED6B08}"/>
              </a:ext>
            </a:extLst>
          </p:cNvPr>
          <p:cNvCxnSpPr>
            <a:cxnSpLocks/>
          </p:cNvCxnSpPr>
          <p:nvPr/>
        </p:nvCxnSpPr>
        <p:spPr>
          <a:xfrm>
            <a:off x="2662267" y="3955678"/>
            <a:ext cx="52632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4816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411E9-8348-3CE4-0BB2-31C0FD7BE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FABD9-3934-58D8-1CBF-9F3FEA8969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482" y="940804"/>
            <a:ext cx="2537586" cy="43042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The office warranty admin is responsible for inserting the shipping and accounting information for the warranty claim.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Gold Stars indicate a “required” step that must be answered before the claim can be submitted. 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A green check mark appears when the required step is answered.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i="1">
                <a:latin typeface="Bahnschrift Light"/>
              </a:rPr>
              <a:t>Please read all workflow step instructions for warranty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879453-70C0-BE74-FE1A-B3EC21BC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>
                <a:latin typeface="Bahnschrift"/>
              </a:rPr>
              <a:t>Step 5: Warranty Admin Workflow Step Requirements: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72658-5121-5743-21C3-C606DA57607E}"/>
              </a:ext>
            </a:extLst>
          </p:cNvPr>
          <p:cNvGrpSpPr/>
          <p:nvPr/>
        </p:nvGrpSpPr>
        <p:grpSpPr>
          <a:xfrm>
            <a:off x="3072025" y="1362075"/>
            <a:ext cx="2765426" cy="3359150"/>
            <a:chOff x="2793998" y="1362075"/>
            <a:chExt cx="2765426" cy="3359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6C2C7B2-C1D5-9DD6-986C-21FEAA7F3235}"/>
                </a:ext>
              </a:extLst>
            </p:cNvPr>
            <p:cNvSpPr/>
            <p:nvPr/>
          </p:nvSpPr>
          <p:spPr>
            <a:xfrm>
              <a:off x="2793998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Content Placeholder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DBB2928-1339-4EE4-59E6-8C27DEB92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t="739" r="937" b="782"/>
            <a:stretch>
              <a:fillRect/>
            </a:stretch>
          </p:blipFill>
          <p:spPr>
            <a:xfrm>
              <a:off x="2793999" y="1450975"/>
              <a:ext cx="2765425" cy="32702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DE8886-2BB0-946A-FA87-FC39EC50A050}"/>
              </a:ext>
            </a:extLst>
          </p:cNvPr>
          <p:cNvGrpSpPr/>
          <p:nvPr/>
        </p:nvGrpSpPr>
        <p:grpSpPr>
          <a:xfrm>
            <a:off x="6123202" y="1362075"/>
            <a:ext cx="2765425" cy="3359150"/>
            <a:chOff x="5845175" y="1362075"/>
            <a:chExt cx="2765425" cy="33591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DD32E3-1A58-A550-16E2-FC21D76019CB}"/>
                </a:ext>
              </a:extLst>
            </p:cNvPr>
            <p:cNvSpPr/>
            <p:nvPr/>
          </p:nvSpPr>
          <p:spPr>
            <a:xfrm>
              <a:off x="5845175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F079DFD-3FD1-7E64-4D93-FB18742F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739" r="982" b="782"/>
            <a:stretch>
              <a:fillRect/>
            </a:stretch>
          </p:blipFill>
          <p:spPr>
            <a:xfrm>
              <a:off x="5845175" y="1450975"/>
              <a:ext cx="2765425" cy="327025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E82D968-A9A3-8A49-F608-B121B5F52768}"/>
              </a:ext>
            </a:extLst>
          </p:cNvPr>
          <p:cNvCxnSpPr>
            <a:cxnSpLocks/>
          </p:cNvCxnSpPr>
          <p:nvPr/>
        </p:nvCxnSpPr>
        <p:spPr>
          <a:xfrm>
            <a:off x="2833902" y="22606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DCE62F-8AE7-F799-11A4-9FF368D892E6}"/>
              </a:ext>
            </a:extLst>
          </p:cNvPr>
          <p:cNvCxnSpPr>
            <a:cxnSpLocks/>
          </p:cNvCxnSpPr>
          <p:nvPr/>
        </p:nvCxnSpPr>
        <p:spPr>
          <a:xfrm rot="5400000">
            <a:off x="6890819" y="220828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607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25204-FB00-3237-F24A-9C28FE88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8A3C8-20D5-8CBC-CD55-4E056E4D7F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147048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Go to the top right corner of the “Job” and click the three dots.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select “Complete Job.” This will trigger a notification to AAON that a claim is submitted.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D22653-1CB5-C838-3D7D-6B94C4BB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000">
                <a:latin typeface="Bahnschrift"/>
              </a:rPr>
              <a:t>Step 6: After Completing the Warranty Admin Data Workflow Steps: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C01A0D-7D58-A630-9CFD-46FDE8FAE44E}"/>
              </a:ext>
            </a:extLst>
          </p:cNvPr>
          <p:cNvGrpSpPr/>
          <p:nvPr/>
        </p:nvGrpSpPr>
        <p:grpSpPr>
          <a:xfrm>
            <a:off x="4778381" y="2768598"/>
            <a:ext cx="3870325" cy="3159449"/>
            <a:chOff x="4778381" y="2768598"/>
            <a:chExt cx="3870325" cy="3159449"/>
          </a:xfrm>
        </p:grpSpPr>
        <p:pic>
          <p:nvPicPr>
            <p:cNvPr id="6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BD58E53-C12F-F7C1-6317-6F9DF46A7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" t="872" r="639" b="-19433"/>
            <a:stretch>
              <a:fillRect/>
            </a:stretch>
          </p:blipFill>
          <p:spPr>
            <a:xfrm>
              <a:off x="4778381" y="2768598"/>
              <a:ext cx="3870325" cy="31594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5BD4FF1-4837-592F-8A3E-F9802A0C2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5" t="31611" r="21958" b="65768"/>
            <a:stretch>
              <a:fillRect/>
            </a:stretch>
          </p:blipFill>
          <p:spPr>
            <a:xfrm>
              <a:off x="7464425" y="3530600"/>
              <a:ext cx="349249" cy="69850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CD876D-E1BA-2B53-41F2-83297EF3E34B}"/>
              </a:ext>
            </a:extLst>
          </p:cNvPr>
          <p:cNvCxnSpPr>
            <a:cxnSpLocks/>
          </p:cNvCxnSpPr>
          <p:nvPr/>
        </p:nvCxnSpPr>
        <p:spPr>
          <a:xfrm rot="5400000">
            <a:off x="7707301" y="2933901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C3C778-4256-A187-4C6D-539469DAA510}"/>
              </a:ext>
            </a:extLst>
          </p:cNvPr>
          <p:cNvGrpSpPr/>
          <p:nvPr/>
        </p:nvGrpSpPr>
        <p:grpSpPr>
          <a:xfrm>
            <a:off x="619125" y="2768599"/>
            <a:ext cx="3870326" cy="3159449"/>
            <a:chOff x="619125" y="2768599"/>
            <a:chExt cx="3870326" cy="3159449"/>
          </a:xfrm>
        </p:grpSpPr>
        <p:pic>
          <p:nvPicPr>
            <p:cNvPr id="5" name="Content Placeholder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14A90CA-A625-FC77-2B07-4A88986CF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872" r="620" b="-19433"/>
            <a:stretch>
              <a:fillRect/>
            </a:stretch>
          </p:blipFill>
          <p:spPr>
            <a:xfrm>
              <a:off x="619125" y="2768599"/>
              <a:ext cx="3870326" cy="31594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50D78B-B3DD-DD2D-4695-77B66F7D40C8}"/>
                </a:ext>
              </a:extLst>
            </p:cNvPr>
            <p:cNvSpPr/>
            <p:nvPr/>
          </p:nvSpPr>
          <p:spPr>
            <a:xfrm>
              <a:off x="3333750" y="3527425"/>
              <a:ext cx="485775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12E4E66-D78C-9C39-19D1-212F06BC7E41}"/>
              </a:ext>
            </a:extLst>
          </p:cNvPr>
          <p:cNvCxnSpPr>
            <a:cxnSpLocks/>
          </p:cNvCxnSpPr>
          <p:nvPr/>
        </p:nvCxnSpPr>
        <p:spPr>
          <a:xfrm>
            <a:off x="3442566" y="31369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7954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A4D2-27A3-0286-5E47-2C10868A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EDE86590-0ED3-0E06-C286-DE33296AB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" r="50112" b="-72578"/>
          <a:stretch>
            <a:fillRect/>
          </a:stretch>
        </p:blipFill>
        <p:spPr>
          <a:xfrm>
            <a:off x="4773103" y="2546749"/>
            <a:ext cx="3751775" cy="33875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5C7C7-6AF5-A617-ABB7-B677EFCD92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Check the status of the claim as it is being processed by checking the claims approval line located at the bottom of each “AAON Warranty - Tech Data” workflow.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You can also collect warranty documents such as the DSO, RGA, and Labor Authorizations.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035AE7-4E34-E72E-241B-1616A94D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Where to Collect Warranty Documents: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7E5D8-82DE-C18D-3810-9B3BEAEB10BD}"/>
              </a:ext>
            </a:extLst>
          </p:cNvPr>
          <p:cNvCxnSpPr>
            <a:cxnSpLocks/>
          </p:cNvCxnSpPr>
          <p:nvPr/>
        </p:nvCxnSpPr>
        <p:spPr>
          <a:xfrm rot="10800000">
            <a:off x="8429804" y="3717386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8A097-F7CA-F026-BDD2-E10E27C50F59}"/>
              </a:ext>
            </a:extLst>
          </p:cNvPr>
          <p:cNvSpPr txBox="1">
            <a:spLocks/>
          </p:cNvSpPr>
          <p:nvPr/>
        </p:nvSpPr>
        <p:spPr>
          <a:xfrm>
            <a:off x="619121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Has this claim been Approved or Denied?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155F8E-F351-7357-DB19-1F9F1042DCB0}"/>
              </a:ext>
            </a:extLst>
          </p:cNvPr>
          <p:cNvSpPr txBox="1">
            <a:spLocks/>
          </p:cNvSpPr>
          <p:nvPr/>
        </p:nvSpPr>
        <p:spPr>
          <a:xfrm>
            <a:off x="4773109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Upload DSO: RGA: Labor Authorizations</a:t>
            </a:r>
          </a:p>
        </p:txBody>
      </p:sp>
      <p:pic>
        <p:nvPicPr>
          <p:cNvPr id="11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3E0FDF-6C08-A358-6882-C6FF11B7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003" r="721" b="-6850"/>
          <a:stretch>
            <a:fillRect/>
          </a:stretch>
        </p:blipFill>
        <p:spPr>
          <a:xfrm>
            <a:off x="619121" y="2546751"/>
            <a:ext cx="3870321" cy="338749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8CE03E0-51EE-3276-AB4E-4F79921CB101}"/>
              </a:ext>
            </a:extLst>
          </p:cNvPr>
          <p:cNvCxnSpPr>
            <a:cxnSpLocks/>
          </p:cNvCxnSpPr>
          <p:nvPr/>
        </p:nvCxnSpPr>
        <p:spPr>
          <a:xfrm>
            <a:off x="4572000" y="2665413"/>
            <a:ext cx="34106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A71F05-E000-47DE-7E74-9F61F80EFC9E}"/>
              </a:ext>
            </a:extLst>
          </p:cNvPr>
          <p:cNvCxnSpPr>
            <a:cxnSpLocks/>
          </p:cNvCxnSpPr>
          <p:nvPr/>
        </p:nvCxnSpPr>
        <p:spPr>
          <a:xfrm>
            <a:off x="385041" y="3929857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1261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C4D7-A058-0C39-1179-1BFBADBB1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7071-7D05-7976-5ECB-8034F467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DA27-C326-CE16-8D74-C700EBA6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16B2A1-151F-F717-473F-EFD470F5FB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9410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1E699-B6AD-9BB3-FFC9-A6FF812A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F8BA01-9811-8B10-F207-F061813E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0068-9A36-7BE6-15D1-8BBFBE0E0A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4427621"/>
            <a:ext cx="8141833" cy="7555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>
                <a:solidFill>
                  <a:srgbClr val="FF0000"/>
                </a:solidFill>
              </a:rPr>
              <a:t>NOTE: </a:t>
            </a:r>
            <a:r>
              <a:rPr lang="en-US" sz="1400" i="1"/>
              <a:t>Please remember to read all workflow step instructions for detailed warranty requirements.</a:t>
            </a:r>
          </a:p>
          <a:p>
            <a:pPr algn="ctr">
              <a:lnSpc>
                <a:spcPct val="100000"/>
              </a:lnSpc>
            </a:pPr>
            <a:r>
              <a:rPr lang="en-US" sz="1400" i="1"/>
              <a:t>Not following warranty requirements can cause a delay in the claim or even a denial.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8EF150-8394-357A-B698-4E799856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Key Points: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A7F136-598B-F945-0B87-79FD5829E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542741"/>
              </p:ext>
            </p:extLst>
          </p:nvPr>
        </p:nvGraphicFramePr>
        <p:xfrm>
          <a:off x="505777" y="2623317"/>
          <a:ext cx="814183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70917">
                  <a:extLst>
                    <a:ext uri="{9D8B030D-6E8A-4147-A177-3AD203B41FA5}">
                      <a16:colId xmlns:a16="http://schemas.microsoft.com/office/drawing/2014/main" val="3830411933"/>
                    </a:ext>
                  </a:extLst>
                </a:gridCol>
                <a:gridCol w="4070917">
                  <a:extLst>
                    <a:ext uri="{9D8B030D-6E8A-4147-A177-3AD203B41FA5}">
                      <a16:colId xmlns:a16="http://schemas.microsoft.com/office/drawing/2014/main" val="784752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before claim approval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XOi.admin@aaon.com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4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after a claim has been approved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AAONwarrantyorders@aaon.com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871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XOi training and XOi questions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Micheal.Plummer@aaon.com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3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To request </a:t>
                      </a:r>
                      <a:r>
                        <a:rPr lang="en-US" sz="1050" b="1" i="0">
                          <a:latin typeface="Bahnschrift SemiBold"/>
                        </a:rPr>
                        <a:t>XOi license </a:t>
                      </a:r>
                      <a:r>
                        <a:rPr lang="en-US" sz="1050"/>
                        <a:t>to use XOi </a:t>
                      </a:r>
                      <a:r>
                        <a:rPr lang="en-US" sz="1050" b="1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Helen.Dennis@aaon.com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46882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AB1F85-8C18-57F3-E853-B899261F79BB}"/>
              </a:ext>
            </a:extLst>
          </p:cNvPr>
          <p:cNvSpPr txBox="1">
            <a:spLocks/>
          </p:cNvSpPr>
          <p:nvPr/>
        </p:nvSpPr>
        <p:spPr>
          <a:xfrm>
            <a:off x="505779" y="940804"/>
            <a:ext cx="8167958" cy="1470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Log in to </a:t>
            </a:r>
            <a:r>
              <a:rPr lang="en-US" sz="1600" err="1">
                <a:latin typeface="Bahnschrift Light"/>
              </a:rPr>
              <a:t>XOi</a:t>
            </a:r>
            <a:r>
              <a:rPr lang="en-US" sz="1600">
                <a:latin typeface="Bahnschrift Light"/>
              </a:rPr>
              <a:t> at Visionweb.xoi.io from desktop or download free XOi Vision Live mobile app.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A step with a gold star is “required” and must be answered to submit a warranty claim.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Collect warranty documents in the warranty claim workflow.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For warranty contacts, please see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210892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0A693-855F-DE93-B223-6FE90AC4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7DE7D-7110-F075-59E6-6888EC47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789147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E7967-A27C-5B3F-C924-BB6B6E54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9D95-E9F8-8754-15D5-56D980B30C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3826565"/>
            <a:ext cx="8141833" cy="13566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>
                <a:solidFill>
                  <a:srgbClr val="FF0000"/>
                </a:solidFill>
              </a:rPr>
              <a:t>NOTE: </a:t>
            </a:r>
            <a:r>
              <a:rPr lang="en-US" sz="1400" i="1"/>
              <a:t>Please remember to read all workflow step instructions for detailed warranty requirements.</a:t>
            </a:r>
          </a:p>
          <a:p>
            <a:pPr algn="ctr">
              <a:lnSpc>
                <a:spcPct val="100000"/>
              </a:lnSpc>
            </a:pPr>
            <a:r>
              <a:rPr lang="en-US" sz="1400" i="1"/>
              <a:t>Not following warranty requirements can cause a delay in the claim or even a denial.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14DB7A-3231-433C-EA31-7865EBAC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AAON Warranty Contacts: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2699D5-E59F-7EFD-9CBB-F32FE13FC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57543"/>
              </p:ext>
            </p:extLst>
          </p:nvPr>
        </p:nvGraphicFramePr>
        <p:xfrm>
          <a:off x="505777" y="1603039"/>
          <a:ext cx="814183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70917">
                  <a:extLst>
                    <a:ext uri="{9D8B030D-6E8A-4147-A177-3AD203B41FA5}">
                      <a16:colId xmlns:a16="http://schemas.microsoft.com/office/drawing/2014/main" val="3830411933"/>
                    </a:ext>
                  </a:extLst>
                </a:gridCol>
                <a:gridCol w="4070917">
                  <a:extLst>
                    <a:ext uri="{9D8B030D-6E8A-4147-A177-3AD203B41FA5}">
                      <a16:colId xmlns:a16="http://schemas.microsoft.com/office/drawing/2014/main" val="784752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/>
                        </a:rPr>
                        <a:t>before claim approval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XOi.admin@aaon.com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4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/>
                        </a:rPr>
                        <a:t>after a claim has been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AAONwarrantyorders@aaon.com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871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training and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questions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222222"/>
                          </a:solidFill>
                          <a:latin typeface="Bahnschrift Light"/>
                        </a:rPr>
                        <a:t>Micheal.Plummer@aaon.com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3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To request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license </a:t>
                      </a:r>
                      <a:r>
                        <a:rPr lang="en-US" sz="1050"/>
                        <a:t>to use </a:t>
                      </a:r>
                      <a:r>
                        <a:rPr lang="en-US" sz="1050" err="1"/>
                        <a:t>XOi</a:t>
                      </a:r>
                      <a:r>
                        <a:rPr lang="en-US" sz="105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Helen.Dennis@aaon.com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46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196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A5B-60B5-401A-ED0E-1E13167C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Bahnschrift"/>
              </a:rPr>
              <a:t>How to Submit a 2-Step Warranty Claim from Desktop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98363-F497-4B32-4463-6D710A6D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D52B7-8BD8-2C1F-B99C-96530C44A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922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8251D-1C13-417D-A46B-D374D839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EBB9018-41F3-CA06-ED70-7351C980072A}"/>
              </a:ext>
            </a:extLst>
          </p:cNvPr>
          <p:cNvGrpSpPr/>
          <p:nvPr/>
        </p:nvGrpSpPr>
        <p:grpSpPr>
          <a:xfrm>
            <a:off x="419724" y="2622137"/>
            <a:ext cx="8282065" cy="3361973"/>
            <a:chOff x="419724" y="2622137"/>
            <a:chExt cx="8282065" cy="3361973"/>
          </a:xfrm>
        </p:grpSpPr>
        <p:pic>
          <p:nvPicPr>
            <p:cNvPr id="33" name="Picture 32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EA2C562B-3193-48C2-6511-5071B206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89" r="15953" b="56435"/>
            <a:stretch>
              <a:fillRect/>
            </a:stretch>
          </p:blipFill>
          <p:spPr>
            <a:xfrm>
              <a:off x="419724" y="2622137"/>
              <a:ext cx="8282065" cy="3361973"/>
            </a:xfrm>
            <a:prstGeom prst="rect">
              <a:avLst/>
            </a:prstGeom>
          </p:spPr>
        </p:pic>
        <p:pic>
          <p:nvPicPr>
            <p:cNvPr id="35" name="Picture 3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62E49F1-C75D-D3A6-9F53-7EB24BD6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" b="36948"/>
            <a:stretch>
              <a:fillRect/>
            </a:stretch>
          </p:blipFill>
          <p:spPr>
            <a:xfrm>
              <a:off x="693191" y="2936874"/>
              <a:ext cx="7736434" cy="304723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FB20-BEF6-8643-F989-EF02B1EAB70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The field technician will first log in to XOi at </a:t>
            </a:r>
            <a:r>
              <a:rPr lang="en-US" sz="1800">
                <a:solidFill>
                  <a:schemeClr val="accent1"/>
                </a:solidFill>
                <a:latin typeface="Bahnschrift Light"/>
              </a:rPr>
              <a:t>visionweb.xoi.io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Then click the blue button </a:t>
            </a:r>
            <a:r>
              <a:rPr lang="en-US" sz="1800">
                <a:solidFill>
                  <a:schemeClr val="accent1"/>
                </a:solidFill>
              </a:rPr>
              <a:t>“Create New Job”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96277A-3355-DF38-36E6-DE6AA074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1: To Submit a 2-Step Warranty Claim: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214D9B-1205-B292-7428-AA9D008943D4}"/>
              </a:ext>
            </a:extLst>
          </p:cNvPr>
          <p:cNvCxnSpPr>
            <a:cxnSpLocks/>
          </p:cNvCxnSpPr>
          <p:nvPr/>
        </p:nvCxnSpPr>
        <p:spPr>
          <a:xfrm>
            <a:off x="5567134" y="3558259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3606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5F2CE-6E35-CF37-D345-BA74F308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E9785-C31D-B884-2F85-519D085422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660" y="940804"/>
            <a:ext cx="3593023" cy="42423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i="1">
                <a:latin typeface="Bahnschrift Light"/>
                <a:cs typeface="Calibri"/>
              </a:rPr>
              <a:t>Note: I</a:t>
            </a:r>
            <a:r>
              <a:rPr lang="en-US" sz="1600" i="1">
                <a:latin typeface="Bahnschrift Light"/>
                <a:ea typeface="Calibri"/>
                <a:cs typeface="Calibri"/>
              </a:rPr>
              <a:t>nformation inserted here is for your Rep Office purpose and searchability. </a:t>
            </a:r>
            <a:endParaRPr lang="en-US" sz="1600" i="1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Char char="•"/>
            </a:pPr>
            <a:r>
              <a:rPr lang="en-US" sz="1800">
                <a:latin typeface="Bahnschrift Light"/>
              </a:rPr>
              <a:t>Insert work order number </a:t>
            </a:r>
            <a:endParaRPr lang="en-US" sz="800" b="1">
              <a:solidFill>
                <a:srgbClr val="000000"/>
              </a:solidFill>
              <a:latin typeface="Bahnschrift Light"/>
            </a:endParaRPr>
          </a:p>
          <a:p>
            <a:pPr>
              <a:lnSpc>
                <a:spcPct val="110000"/>
              </a:lnSpc>
            </a:pPr>
            <a:r>
              <a:rPr lang="en-US" sz="800" i="1">
                <a:latin typeface="Bahnschrift Light"/>
              </a:rPr>
              <a:t>Please contact your admin to determine the preferred Work Order Number generation. You must enter a unique Work Order Number every </a:t>
            </a:r>
            <a:endParaRPr lang="en-US" sz="800" b="1">
              <a:solidFill>
                <a:srgbClr val="000000"/>
              </a:solidFill>
              <a:latin typeface="Bahnschrift Light"/>
            </a:endParaRP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Add customer name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Enter job site address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Assign the ticket to your email address to start a warranty claim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Then click </a:t>
            </a:r>
            <a:r>
              <a:rPr lang="en-US" sz="1800">
                <a:solidFill>
                  <a:schemeClr val="accent1"/>
                </a:solidFill>
                <a:latin typeface="Bahnschrift Light"/>
              </a:rPr>
              <a:t>“Create”</a:t>
            </a:r>
          </a:p>
          <a:p>
            <a:pPr>
              <a:lnSpc>
                <a:spcPct val="110000"/>
              </a:lnSpc>
            </a:pPr>
            <a:r>
              <a:rPr lang="en-US" sz="1600" err="1">
                <a:latin typeface="Bahnschrift Light"/>
              </a:rPr>
              <a:t>XOi</a:t>
            </a:r>
            <a:r>
              <a:rPr lang="en-US" sz="1600">
                <a:latin typeface="Bahnschrift Light"/>
              </a:rPr>
              <a:t> will utilize your Work Order and Location information to generate a Case Title. See page 8 for example.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8BAC9D-BBBE-92E9-9B74-3200ECDC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/>
              <a:t>Step 2: The Field tech will click “</a:t>
            </a:r>
            <a:r>
              <a:rPr lang="en-US" sz="2400">
                <a:solidFill>
                  <a:schemeClr val="accent1"/>
                </a:solidFill>
              </a:rPr>
              <a:t>Create New Job”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9EA086-D83C-DB30-24DF-1771650CE077}"/>
              </a:ext>
            </a:extLst>
          </p:cNvPr>
          <p:cNvGrpSpPr/>
          <p:nvPr/>
        </p:nvGrpSpPr>
        <p:grpSpPr>
          <a:xfrm>
            <a:off x="3509205" y="1014739"/>
            <a:ext cx="6335688" cy="4952771"/>
            <a:chOff x="3504051" y="762228"/>
            <a:chExt cx="6335688" cy="49527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CEB7BE-A75B-F1A7-F45D-5E4DFCE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4051" y="762228"/>
              <a:ext cx="6335688" cy="4952771"/>
            </a:xfrm>
            <a:prstGeom prst="rect">
              <a:avLst/>
            </a:prstGeom>
          </p:spPr>
        </p:pic>
        <p:pic>
          <p:nvPicPr>
            <p:cNvPr id="12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604830E-ED5D-64E4-5B86-B1AC65E3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8065" r="5520" b="14684"/>
            <a:stretch>
              <a:fillRect/>
            </a:stretch>
          </p:blipFill>
          <p:spPr>
            <a:xfrm>
              <a:off x="5209595" y="1972587"/>
              <a:ext cx="2924598" cy="1408242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EB7663-9D13-C24F-A1EC-57FC069CAE0D}"/>
              </a:ext>
            </a:extLst>
          </p:cNvPr>
          <p:cNvCxnSpPr>
            <a:cxnSpLocks/>
          </p:cNvCxnSpPr>
          <p:nvPr/>
        </p:nvCxnSpPr>
        <p:spPr>
          <a:xfrm rot="5400000">
            <a:off x="7672049" y="2916626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7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395E81-E6CB-551D-38BA-71262715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462A9-620C-9F83-404E-CFEAD4FCCB8E}"/>
              </a:ext>
            </a:extLst>
          </p:cNvPr>
          <p:cNvGrpSpPr/>
          <p:nvPr/>
        </p:nvGrpSpPr>
        <p:grpSpPr>
          <a:xfrm>
            <a:off x="505778" y="1410214"/>
            <a:ext cx="8432800" cy="6038668"/>
            <a:chOff x="505778" y="1410214"/>
            <a:chExt cx="8432800" cy="6038668"/>
          </a:xfrm>
        </p:grpSpPr>
        <p:pic>
          <p:nvPicPr>
            <p:cNvPr id="35" name="Picture 34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8FF6E15F-1A38-A476-E152-2893C613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1" t="8189" r="-454" b="-522"/>
            <a:stretch>
              <a:fillRect/>
            </a:stretch>
          </p:blipFill>
          <p:spPr>
            <a:xfrm>
              <a:off x="505778" y="1410214"/>
              <a:ext cx="8432800" cy="6038668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FD40CDE-7C7C-C527-9FCE-2F757491D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02" y="1629180"/>
              <a:ext cx="5316188" cy="336509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7A3CC-B6EF-36A4-CDDF-FE92C9F58D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5742683" cy="3716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 Claim” </a:t>
            </a:r>
            <a:r>
              <a:rPr lang="en-US" sz="1600"/>
              <a:t>from the drop-down list.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8ECCF-CA5B-2835-5F66-37D42056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3: Click on the Blue </a:t>
            </a:r>
            <a:r>
              <a:rPr lang="en-US">
                <a:solidFill>
                  <a:schemeClr val="accent1"/>
                </a:solidFill>
              </a:rPr>
              <a:t>“Add Workflow”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BD754F-B9D2-FEEE-5A67-E9F637E32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9181" r="18670" b="16094"/>
          <a:stretch>
            <a:fillRect/>
          </a:stretch>
        </p:blipFill>
        <p:spPr>
          <a:xfrm>
            <a:off x="2056500" y="1933098"/>
            <a:ext cx="5316189" cy="3042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A3F75C-55FD-CF57-BF5E-2F039705BF97}"/>
              </a:ext>
            </a:extLst>
          </p:cNvPr>
          <p:cNvSpPr/>
          <p:nvPr/>
        </p:nvSpPr>
        <p:spPr>
          <a:xfrm>
            <a:off x="423645" y="2135007"/>
            <a:ext cx="2323536" cy="2639163"/>
          </a:xfrm>
          <a:prstGeom prst="roundRect">
            <a:avLst>
              <a:gd name="adj" fmla="val 1035"/>
            </a:avLst>
          </a:prstGeom>
          <a:solidFill>
            <a:schemeClr val="bg2"/>
          </a:solidFill>
          <a:ln>
            <a:noFill/>
          </a:ln>
          <a:effectLst>
            <a:outerShdw blurRad="123695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F4DEA6-24E4-ED12-8837-2BA04B7058A1}"/>
              </a:ext>
            </a:extLst>
          </p:cNvPr>
          <p:cNvCxnSpPr>
            <a:cxnSpLocks/>
          </p:cNvCxnSpPr>
          <p:nvPr/>
        </p:nvCxnSpPr>
        <p:spPr>
          <a:xfrm rot="10800000">
            <a:off x="2649684" y="3850815"/>
            <a:ext cx="52632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A29265-5673-4AC7-0F37-59A6892910E8}"/>
              </a:ext>
            </a:extLst>
          </p:cNvPr>
          <p:cNvSpPr txBox="1"/>
          <p:nvPr/>
        </p:nvSpPr>
        <p:spPr>
          <a:xfrm>
            <a:off x="493195" y="2186073"/>
            <a:ext cx="21157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00" b="1"/>
              <a:t>AAON Warranty Claim - </a:t>
            </a:r>
            <a:r>
              <a:rPr lang="en-US" sz="1000"/>
              <a:t>Submit for warranty replacement parts.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Group Claim </a:t>
            </a:r>
            <a:r>
              <a:rPr lang="en-US" sz="1000"/>
              <a:t>– Use when filing a claim that involves multiple units on the same jobsite.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Quality Report </a:t>
            </a:r>
            <a:r>
              <a:rPr lang="en-US" sz="1000"/>
              <a:t>– Submit when no parts or labor are needed, but you want to notify the Quality Department of an issue.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Start-Up</a:t>
            </a:r>
            <a:r>
              <a:rPr lang="en-US" sz="1000"/>
              <a:t> – Upload Start-Up Forms.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Labor (WLA) Request </a:t>
            </a:r>
            <a:r>
              <a:rPr lang="en-US" sz="1000"/>
              <a:t>– Submit when requesting labor reimbursement only. </a:t>
            </a:r>
          </a:p>
        </p:txBody>
      </p:sp>
    </p:spTree>
    <p:extLst>
      <p:ext uri="{BB962C8B-B14F-4D97-AF65-F5344CB8AC3E}">
        <p14:creationId xmlns:p14="http://schemas.microsoft.com/office/powerpoint/2010/main" val="190586317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5E81-E6CB-551D-38BA-71262715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462A9-620C-9F83-404E-CFEAD4FCCB8E}"/>
              </a:ext>
            </a:extLst>
          </p:cNvPr>
          <p:cNvGrpSpPr/>
          <p:nvPr/>
        </p:nvGrpSpPr>
        <p:grpSpPr>
          <a:xfrm>
            <a:off x="505778" y="1410214"/>
            <a:ext cx="8432800" cy="6038668"/>
            <a:chOff x="505778" y="1410214"/>
            <a:chExt cx="8432800" cy="6038668"/>
          </a:xfrm>
        </p:grpSpPr>
        <p:pic>
          <p:nvPicPr>
            <p:cNvPr id="35" name="Picture 34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8FF6E15F-1A38-A476-E152-2893C613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1" t="8189" r="-454" b="-522"/>
            <a:stretch>
              <a:fillRect/>
            </a:stretch>
          </p:blipFill>
          <p:spPr>
            <a:xfrm>
              <a:off x="505778" y="1410214"/>
              <a:ext cx="8432800" cy="6038668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FD40CDE-7C7C-C527-9FCE-2F757491D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02" y="1629180"/>
              <a:ext cx="5316188" cy="336509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7A3CC-B6EF-36A4-CDDF-FE92C9F58D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5742683" cy="3716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Warranty-Tech Data” </a:t>
            </a:r>
            <a:r>
              <a:rPr lang="en-US" sz="1600"/>
              <a:t>from the drop-down list.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8ECCF-CA5B-2835-5F66-37D42056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3: Click on the Blue </a:t>
            </a:r>
            <a:r>
              <a:rPr lang="en-US">
                <a:solidFill>
                  <a:schemeClr val="accent1"/>
                </a:solidFill>
              </a:rPr>
              <a:t>“Add Workflow”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ADBA27-9A18-A76C-8CD0-1F633EA3D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502" y="1629180"/>
            <a:ext cx="5316188" cy="334604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CA39C6-CA34-B35F-927C-3854E31462B2}"/>
              </a:ext>
            </a:extLst>
          </p:cNvPr>
          <p:cNvCxnSpPr>
            <a:cxnSpLocks/>
          </p:cNvCxnSpPr>
          <p:nvPr/>
        </p:nvCxnSpPr>
        <p:spPr>
          <a:xfrm>
            <a:off x="2662267" y="3955678"/>
            <a:ext cx="52632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4997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2.22222E-6 L 4.72222E-6 0.15139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7F310-A881-46AB-5333-1BA2020A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CF11383-3B47-FB41-6260-5B01B5AC4165}"/>
              </a:ext>
            </a:extLst>
          </p:cNvPr>
          <p:cNvGrpSpPr/>
          <p:nvPr/>
        </p:nvGrpSpPr>
        <p:grpSpPr>
          <a:xfrm>
            <a:off x="366956" y="1936035"/>
            <a:ext cx="8282065" cy="3367761"/>
            <a:chOff x="419724" y="2622137"/>
            <a:chExt cx="8282065" cy="3367761"/>
          </a:xfrm>
        </p:grpSpPr>
        <p:pic>
          <p:nvPicPr>
            <p:cNvPr id="12" name="Picture 11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BF9FA74B-90A4-749E-F6BD-3A98F968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89" r="15953" b="56374"/>
            <a:stretch>
              <a:fillRect/>
            </a:stretch>
          </p:blipFill>
          <p:spPr>
            <a:xfrm>
              <a:off x="419724" y="2622137"/>
              <a:ext cx="8282065" cy="33677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67FA04-EF3F-AB44-44F2-A79D30A1D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" b="37028"/>
            <a:stretch>
              <a:fillRect/>
            </a:stretch>
          </p:blipFill>
          <p:spPr>
            <a:xfrm>
              <a:off x="693191" y="2936874"/>
              <a:ext cx="7736434" cy="3053023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AC36-86C9-4952-BFCF-0969399DE5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99334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First click on the </a:t>
            </a:r>
            <a:r>
              <a:rPr lang="en-US" sz="1800">
                <a:solidFill>
                  <a:schemeClr val="accent1"/>
                </a:solidFill>
              </a:rPr>
              <a:t>“Job Activity” </a:t>
            </a:r>
            <a:r>
              <a:rPr lang="en-US" sz="1800"/>
              <a:t>tab.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Then click on the </a:t>
            </a:r>
            <a:r>
              <a:rPr lang="en-US" sz="1800">
                <a:solidFill>
                  <a:schemeClr val="accent1"/>
                </a:solidFill>
              </a:rPr>
              <a:t>“Incomplete Job” </a:t>
            </a:r>
            <a:r>
              <a:rPr lang="en-US" sz="1800"/>
              <a:t>sub tab to locate the claim you have started.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0AFEB-2A59-D4D0-477D-BDAC97F2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4: Find Your “Job” to Complete Warranty Workflow: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D069AC-E9F7-B989-605E-B9F1C56E9408}"/>
              </a:ext>
            </a:extLst>
          </p:cNvPr>
          <p:cNvCxnSpPr>
            <a:cxnSpLocks/>
          </p:cNvCxnSpPr>
          <p:nvPr/>
        </p:nvCxnSpPr>
        <p:spPr>
          <a:xfrm rot="5400000">
            <a:off x="1888990" y="3195690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348E9E-6818-6098-979B-78AB6C50192F}"/>
              </a:ext>
            </a:extLst>
          </p:cNvPr>
          <p:cNvCxnSpPr>
            <a:cxnSpLocks/>
          </p:cNvCxnSpPr>
          <p:nvPr/>
        </p:nvCxnSpPr>
        <p:spPr>
          <a:xfrm rot="10800000">
            <a:off x="2915095" y="3839234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6248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AAON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ON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AON Alpha Clas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AON Stratu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AON &amp; BASX Dual Bran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X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ASX Medium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X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ASX OL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ab875d6f-1515-47d5-9a74-77479d1208c0" xsi:nil="true"/>
    <_ip_UnifiedCompliancePolicyUIAction xmlns="http://schemas.microsoft.com/sharepoint/v3" xsi:nil="true"/>
    <ProjectName xmlns="ab875d6f-1515-47d5-9a74-77479d1208c0" xsi:nil="true"/>
    <_ip_UnifiedCompliancePolicyProperties xmlns="http://schemas.microsoft.com/sharepoint/v3" xsi:nil="true"/>
    <DueDate xmlns="ab875d6f-1515-47d5-9a74-77479d1208c0" xsi:nil="true"/>
    <TaxCatchAll xmlns="dd96775b-be82-4949-9a4d-3a107169e344" xsi:nil="true"/>
    <lcf76f155ced4ddcb4097134ff3c332f xmlns="ab875d6f-1515-47d5-9a74-77479d1208c0">
      <Terms xmlns="http://schemas.microsoft.com/office/infopath/2007/PartnerControls"/>
    </lcf76f155ced4ddcb4097134ff3c332f>
    <Completed xmlns="ab875d6f-1515-47d5-9a74-77479d1208c0">true</Complet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93EDDD0BAC41B56B318E24F67AE7" ma:contentTypeVersion="29" ma:contentTypeDescription="Create a new document." ma:contentTypeScope="" ma:versionID="0e33798e5332c427e20f64b57c2a0631">
  <xsd:schema xmlns:xsd="http://www.w3.org/2001/XMLSchema" xmlns:xs="http://www.w3.org/2001/XMLSchema" xmlns:p="http://schemas.microsoft.com/office/2006/metadata/properties" xmlns:ns1="http://schemas.microsoft.com/sharepoint/v3" xmlns:ns2="ab875d6f-1515-47d5-9a74-77479d1208c0" xmlns:ns3="dd96775b-be82-4949-9a4d-3a107169e344" targetNamespace="http://schemas.microsoft.com/office/2006/metadata/properties" ma:root="true" ma:fieldsID="d0e8effb3d7702d26e540f7ae57b7aba" ns1:_="" ns2:_="" ns3:_="">
    <xsd:import namespace="http://schemas.microsoft.com/sharepoint/v3"/>
    <xsd:import namespace="ab875d6f-1515-47d5-9a74-77479d1208c0"/>
    <xsd:import namespace="dd96775b-be82-4949-9a4d-3a107169e3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andTim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ProjectName" minOccurs="0"/>
                <xsd:element ref="ns2:DueDate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  <xsd:element ref="ns2:Comple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75d6f-1515-47d5-9a74-77479d120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andTime" ma:index="10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15368fe-383f-44dd-bbd1-d1d13b9fbc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ProjectName" ma:index="2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DueDate" ma:index="23" nillable="true" ma:displayName="Due Date" ma:format="DateOnly" ma:internalName="DueDate">
      <xsd:simpleType>
        <xsd:restriction base="dms:DateTim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Completed" ma:index="29" nillable="true" ma:displayName="Completed" ma:default="1" ma:format="Dropdown" ma:internalName="Complet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6775b-be82-4949-9a4d-3a107169e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385dced-6874-4d6a-9c2d-af4ff491780a}" ma:internalName="TaxCatchAll" ma:showField="CatchAllData" ma:web="dd96775b-be82-4949-9a4d-3a107169e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DB97FA-088F-4E48-B2AB-DDCF4CCA263E}">
  <ds:schemaRefs>
    <ds:schemaRef ds:uri="ab875d6f-1515-47d5-9a74-77479d1208c0"/>
    <ds:schemaRef ds:uri="dd96775b-be82-4949-9a4d-3a107169e3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37F91D-FE40-4370-9CF5-FA719C1C92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62186D-7891-4599-8FAD-3AFD4C96C60E}">
  <ds:schemaRefs>
    <ds:schemaRef ds:uri="ab875d6f-1515-47d5-9a74-77479d1208c0"/>
    <ds:schemaRef ds:uri="dd96775b-be82-4949-9a4d-3a107169e3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(16:10)</PresentationFormat>
  <Slides>27</Slides>
  <Notes>1</Notes>
  <HiddenSlides>1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AAON Standard</vt:lpstr>
      <vt:lpstr>AAON Dark</vt:lpstr>
      <vt:lpstr>AAON Alpha Class</vt:lpstr>
      <vt:lpstr>AAON Stratus</vt:lpstr>
      <vt:lpstr>AAON &amp; BASX Dual Brand</vt:lpstr>
      <vt:lpstr>BASX Standard</vt:lpstr>
      <vt:lpstr>BASX Medium</vt:lpstr>
      <vt:lpstr>BASX Dark</vt:lpstr>
      <vt:lpstr>BASX OLD</vt:lpstr>
      <vt:lpstr>How to Submit an AAON 2-Step Warranty Claim with XOi</vt:lpstr>
      <vt:lpstr>2 Ways to Submit an AAON 2-Step Warranty Claim</vt:lpstr>
      <vt:lpstr>AAON Warranty Contacts:</vt:lpstr>
      <vt:lpstr>How to Submit a 2-Step Warranty Claim from Desktop</vt:lpstr>
      <vt:lpstr>Step 1: To Submit a 2-Step Warranty Claim:</vt:lpstr>
      <vt:lpstr>Step 2: The Field tech will click “Create New Job”</vt:lpstr>
      <vt:lpstr>Step 3: Click on the Blue “Add Workflow”</vt:lpstr>
      <vt:lpstr>Step 3: Click on the Blue “Add Workflow”</vt:lpstr>
      <vt:lpstr>Step 4: Find Your “Job” to Complete Warranty Workflow:</vt:lpstr>
      <vt:lpstr>Step 5: To Begin the Tech Data Warranty Workflow:</vt:lpstr>
      <vt:lpstr>Step 6: Technician Workflow Step Requirements:</vt:lpstr>
      <vt:lpstr>Step 7: After Completing All Tech Data Workflow Steps:</vt:lpstr>
      <vt:lpstr>Step 8: The office warranty admin will click on the Blue “Add Workflow”</vt:lpstr>
      <vt:lpstr>Step 9: Warranty Admin Workflow Step Requirements:</vt:lpstr>
      <vt:lpstr>Step 10: After Completing the Warranty Admin Data Workflow Steps:</vt:lpstr>
      <vt:lpstr>Where to Collect Warranty Documents:</vt:lpstr>
      <vt:lpstr>How to Submit a 2-Step Warranty Claim from Mobile</vt:lpstr>
      <vt:lpstr>Step 1: Create New Job in Mobile App</vt:lpstr>
      <vt:lpstr>Step 2: Create New Job</vt:lpstr>
      <vt:lpstr>Step 3: Click on the Blue ”Add Workflow”</vt:lpstr>
      <vt:lpstr>Step 4: The office warranty admin will click on the Blue “Add Workflow”</vt:lpstr>
      <vt:lpstr>Step 5: Warranty Admin Workflow Step Requirements:</vt:lpstr>
      <vt:lpstr>Step 6: After Completing the Warranty Admin Data Workflow Steps:</vt:lpstr>
      <vt:lpstr>Where to Collect Warranty Documents:</vt:lpstr>
      <vt:lpstr>Key Takeaways</vt:lpstr>
      <vt:lpstr>Key Points: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Hathaway</dc:creator>
  <cp:revision>2</cp:revision>
  <dcterms:created xsi:type="dcterms:W3CDTF">2025-02-05T15:41:38Z</dcterms:created>
  <dcterms:modified xsi:type="dcterms:W3CDTF">2025-08-25T16:05:46Z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0x010100289793EDDD0BAC41B56B318E24F67AE7</vt:lpwstr>
  </property>
  <property fmtid="{D5CDD505-2E9C-101B-9397-08002B2CF9AE}" pid="3" name="MediaServiceImageTags">
    <vt:lpwstr/>
  </property>
</Properties>
</file>